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2"/>
  </p:notesMasterIdLst>
  <p:handoutMasterIdLst>
    <p:handoutMasterId r:id="rId33"/>
  </p:handoutMasterIdLst>
  <p:sldIdLst>
    <p:sldId id="256" r:id="rId2"/>
    <p:sldId id="257" r:id="rId3"/>
    <p:sldId id="262" r:id="rId4"/>
    <p:sldId id="259" r:id="rId5"/>
    <p:sldId id="263" r:id="rId6"/>
    <p:sldId id="270" r:id="rId7"/>
    <p:sldId id="273" r:id="rId8"/>
    <p:sldId id="264" r:id="rId9"/>
    <p:sldId id="267" r:id="rId10"/>
    <p:sldId id="280" r:id="rId11"/>
    <p:sldId id="284" r:id="rId12"/>
    <p:sldId id="265" r:id="rId13"/>
    <p:sldId id="282" r:id="rId14"/>
    <p:sldId id="274" r:id="rId15"/>
    <p:sldId id="276" r:id="rId16"/>
    <p:sldId id="281" r:id="rId17"/>
    <p:sldId id="286" r:id="rId18"/>
    <p:sldId id="277" r:id="rId19"/>
    <p:sldId id="278" r:id="rId20"/>
    <p:sldId id="279" r:id="rId21"/>
    <p:sldId id="260" r:id="rId22"/>
    <p:sldId id="275" r:id="rId23"/>
    <p:sldId id="269" r:id="rId24"/>
    <p:sldId id="283" r:id="rId25"/>
    <p:sldId id="271" r:id="rId26"/>
    <p:sldId id="272" r:id="rId27"/>
    <p:sldId id="268" r:id="rId28"/>
    <p:sldId id="261" r:id="rId29"/>
    <p:sldId id="258" r:id="rId30"/>
    <p:sldId id="266"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0C9B5"/>
    <a:srgbClr val="4214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463"/>
    <p:restoredTop sz="77915"/>
  </p:normalViewPr>
  <p:slideViewPr>
    <p:cSldViewPr snapToGrid="0" snapToObjects="1">
      <p:cViewPr varScale="1">
        <p:scale>
          <a:sx n="97" d="100"/>
          <a:sy n="97" d="100"/>
        </p:scale>
        <p:origin x="824" y="200"/>
      </p:cViewPr>
      <p:guideLst/>
    </p:cSldViewPr>
  </p:slideViewPr>
  <p:notesTextViewPr>
    <p:cViewPr>
      <p:scale>
        <a:sx n="1" d="1"/>
        <a:sy n="1" d="1"/>
      </p:scale>
      <p:origin x="0" y="0"/>
    </p:cViewPr>
  </p:notesTextViewPr>
  <p:sorterViewPr>
    <p:cViewPr>
      <p:scale>
        <a:sx n="80" d="100"/>
        <a:sy n="80" d="100"/>
      </p:scale>
      <p:origin x="0" y="0"/>
    </p:cViewPr>
  </p:sorterViewPr>
  <p:notesViewPr>
    <p:cSldViewPr snapToGrid="0" snapToObjects="1">
      <p:cViewPr varScale="1">
        <p:scale>
          <a:sx n="96" d="100"/>
          <a:sy n="96" d="100"/>
        </p:scale>
        <p:origin x="3688" y="17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BD496FD-414D-A657-167F-7F47CFC938D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447BBB59-58D3-7FFC-095A-32065589676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r>
              <a:rPr lang="en-US" dirty="0"/>
              <a:t>21/05/25</a:t>
            </a:r>
          </a:p>
        </p:txBody>
      </p:sp>
      <p:sp>
        <p:nvSpPr>
          <p:cNvPr id="4" name="Footer Placeholder 3">
            <a:extLst>
              <a:ext uri="{FF2B5EF4-FFF2-40B4-BE49-F238E27FC236}">
                <a16:creationId xmlns:a16="http://schemas.microsoft.com/office/drawing/2014/main" id="{98609301-5C8A-9993-223C-B00E6E18334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45CB206B-120E-BC46-F2B0-4092FBDB88A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91BB374-771C-6142-9ECB-5F672969D8EE}" type="slidenum">
              <a:rPr lang="en-US" smtClean="0"/>
              <a:t>‹#›</a:t>
            </a:fld>
            <a:endParaRPr lang="en-US"/>
          </a:p>
        </p:txBody>
      </p:sp>
    </p:spTree>
    <p:extLst>
      <p:ext uri="{BB962C8B-B14F-4D97-AF65-F5344CB8AC3E}">
        <p14:creationId xmlns:p14="http://schemas.microsoft.com/office/powerpoint/2010/main" val="19550261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35660B-3162-4F40-BBF9-70FCAA3AC873}" type="datetimeFigureOut">
              <a:rPr lang="en-US" smtClean="0"/>
              <a:t>5/19/25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5EC51C-7571-484B-BC54-859C02506AE2}" type="slidenum">
              <a:rPr lang="en-US" smtClean="0"/>
              <a:t>‹#›</a:t>
            </a:fld>
            <a:endParaRPr lang="en-US"/>
          </a:p>
        </p:txBody>
      </p:sp>
    </p:spTree>
    <p:extLst>
      <p:ext uri="{BB962C8B-B14F-4D97-AF65-F5344CB8AC3E}">
        <p14:creationId xmlns:p14="http://schemas.microsoft.com/office/powerpoint/2010/main" val="12586160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5EC51C-7571-484B-BC54-859C02506AE2}" type="slidenum">
              <a:rPr lang="en-US" smtClean="0"/>
              <a:t>1</a:t>
            </a:fld>
            <a:endParaRPr lang="en-US"/>
          </a:p>
        </p:txBody>
      </p:sp>
    </p:spTree>
    <p:extLst>
      <p:ext uri="{BB962C8B-B14F-4D97-AF65-F5344CB8AC3E}">
        <p14:creationId xmlns:p14="http://schemas.microsoft.com/office/powerpoint/2010/main" val="28738401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5EC51C-7571-484B-BC54-859C02506AE2}" type="slidenum">
              <a:rPr lang="en-US" smtClean="0"/>
              <a:t>2</a:t>
            </a:fld>
            <a:endParaRPr lang="en-US"/>
          </a:p>
        </p:txBody>
      </p:sp>
    </p:spTree>
    <p:extLst>
      <p:ext uri="{BB962C8B-B14F-4D97-AF65-F5344CB8AC3E}">
        <p14:creationId xmlns:p14="http://schemas.microsoft.com/office/powerpoint/2010/main" val="301284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5EC51C-7571-484B-BC54-859C02506AE2}" type="slidenum">
              <a:rPr lang="en-US" smtClean="0"/>
              <a:t>3</a:t>
            </a:fld>
            <a:endParaRPr lang="en-US"/>
          </a:p>
        </p:txBody>
      </p:sp>
    </p:spTree>
    <p:extLst>
      <p:ext uri="{BB962C8B-B14F-4D97-AF65-F5344CB8AC3E}">
        <p14:creationId xmlns:p14="http://schemas.microsoft.com/office/powerpoint/2010/main" val="40638686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5EC51C-7571-484B-BC54-859C02506AE2}" type="slidenum">
              <a:rPr lang="en-US" smtClean="0"/>
              <a:t>4</a:t>
            </a:fld>
            <a:endParaRPr lang="en-US"/>
          </a:p>
        </p:txBody>
      </p:sp>
    </p:spTree>
    <p:extLst>
      <p:ext uri="{BB962C8B-B14F-4D97-AF65-F5344CB8AC3E}">
        <p14:creationId xmlns:p14="http://schemas.microsoft.com/office/powerpoint/2010/main" val="2957251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5EC51C-7571-484B-BC54-859C02506AE2}" type="slidenum">
              <a:rPr lang="en-US" smtClean="0"/>
              <a:t>5</a:t>
            </a:fld>
            <a:endParaRPr lang="en-US"/>
          </a:p>
        </p:txBody>
      </p:sp>
    </p:spTree>
    <p:extLst>
      <p:ext uri="{BB962C8B-B14F-4D97-AF65-F5344CB8AC3E}">
        <p14:creationId xmlns:p14="http://schemas.microsoft.com/office/powerpoint/2010/main" val="30325729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5EC51C-7571-484B-BC54-859C02506AE2}" type="slidenum">
              <a:rPr lang="en-US" smtClean="0"/>
              <a:t>6</a:t>
            </a:fld>
            <a:endParaRPr lang="en-US"/>
          </a:p>
        </p:txBody>
      </p:sp>
    </p:spTree>
    <p:extLst>
      <p:ext uri="{BB962C8B-B14F-4D97-AF65-F5344CB8AC3E}">
        <p14:creationId xmlns:p14="http://schemas.microsoft.com/office/powerpoint/2010/main" val="39870901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5EC51C-7571-484B-BC54-859C02506AE2}" type="slidenum">
              <a:rPr lang="en-US" smtClean="0"/>
              <a:t>7</a:t>
            </a:fld>
            <a:endParaRPr lang="en-US"/>
          </a:p>
        </p:txBody>
      </p:sp>
    </p:spTree>
    <p:extLst>
      <p:ext uri="{BB962C8B-B14F-4D97-AF65-F5344CB8AC3E}">
        <p14:creationId xmlns:p14="http://schemas.microsoft.com/office/powerpoint/2010/main" val="40853004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5EC51C-7571-484B-BC54-859C02506AE2}" type="slidenum">
              <a:rPr lang="en-US" smtClean="0"/>
              <a:t>8</a:t>
            </a:fld>
            <a:endParaRPr lang="en-US"/>
          </a:p>
        </p:txBody>
      </p:sp>
    </p:spTree>
    <p:extLst>
      <p:ext uri="{BB962C8B-B14F-4D97-AF65-F5344CB8AC3E}">
        <p14:creationId xmlns:p14="http://schemas.microsoft.com/office/powerpoint/2010/main" val="24600438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225EC51C-7571-484B-BC54-859C02506AE2}" type="slidenum">
              <a:rPr lang="en-US" smtClean="0"/>
              <a:t>9</a:t>
            </a:fld>
            <a:endParaRPr lang="en-US"/>
          </a:p>
        </p:txBody>
      </p:sp>
    </p:spTree>
    <p:extLst>
      <p:ext uri="{BB962C8B-B14F-4D97-AF65-F5344CB8AC3E}">
        <p14:creationId xmlns:p14="http://schemas.microsoft.com/office/powerpoint/2010/main" val="29281843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5EC51C-7571-484B-BC54-859C02506AE2}" type="slidenum">
              <a:rPr lang="en-US" smtClean="0"/>
              <a:t>12</a:t>
            </a:fld>
            <a:endParaRPr lang="en-US"/>
          </a:p>
        </p:txBody>
      </p:sp>
    </p:spTree>
    <p:extLst>
      <p:ext uri="{BB962C8B-B14F-4D97-AF65-F5344CB8AC3E}">
        <p14:creationId xmlns:p14="http://schemas.microsoft.com/office/powerpoint/2010/main" val="14761389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5EC51C-7571-484B-BC54-859C02506AE2}" type="slidenum">
              <a:rPr lang="en-US" smtClean="0"/>
              <a:t>13</a:t>
            </a:fld>
            <a:endParaRPr lang="en-US"/>
          </a:p>
        </p:txBody>
      </p:sp>
    </p:spTree>
    <p:extLst>
      <p:ext uri="{BB962C8B-B14F-4D97-AF65-F5344CB8AC3E}">
        <p14:creationId xmlns:p14="http://schemas.microsoft.com/office/powerpoint/2010/main" val="13719044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5EC51C-7571-484B-BC54-859C02506AE2}" type="slidenum">
              <a:rPr lang="en-US" smtClean="0"/>
              <a:t>14</a:t>
            </a:fld>
            <a:endParaRPr lang="en-US"/>
          </a:p>
        </p:txBody>
      </p:sp>
    </p:spTree>
    <p:extLst>
      <p:ext uri="{BB962C8B-B14F-4D97-AF65-F5344CB8AC3E}">
        <p14:creationId xmlns:p14="http://schemas.microsoft.com/office/powerpoint/2010/main" val="943192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5EC51C-7571-484B-BC54-859C02506AE2}" type="slidenum">
              <a:rPr lang="en-US" smtClean="0"/>
              <a:t>15</a:t>
            </a:fld>
            <a:endParaRPr lang="en-US"/>
          </a:p>
        </p:txBody>
      </p:sp>
    </p:spTree>
    <p:extLst>
      <p:ext uri="{BB962C8B-B14F-4D97-AF65-F5344CB8AC3E}">
        <p14:creationId xmlns:p14="http://schemas.microsoft.com/office/powerpoint/2010/main" val="38514381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5EC51C-7571-484B-BC54-859C02506AE2}" type="slidenum">
              <a:rPr lang="en-US" smtClean="0"/>
              <a:t>16</a:t>
            </a:fld>
            <a:endParaRPr lang="en-US"/>
          </a:p>
        </p:txBody>
      </p:sp>
    </p:spTree>
    <p:extLst>
      <p:ext uri="{BB962C8B-B14F-4D97-AF65-F5344CB8AC3E}">
        <p14:creationId xmlns:p14="http://schemas.microsoft.com/office/powerpoint/2010/main" val="2814647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5EC51C-7571-484B-BC54-859C02506AE2}" type="slidenum">
              <a:rPr lang="en-US" smtClean="0"/>
              <a:t>18</a:t>
            </a:fld>
            <a:endParaRPr lang="en-US"/>
          </a:p>
        </p:txBody>
      </p:sp>
    </p:spTree>
    <p:extLst>
      <p:ext uri="{BB962C8B-B14F-4D97-AF65-F5344CB8AC3E}">
        <p14:creationId xmlns:p14="http://schemas.microsoft.com/office/powerpoint/2010/main" val="9527189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5EC51C-7571-484B-BC54-859C02506AE2}" type="slidenum">
              <a:rPr lang="en-US" smtClean="0"/>
              <a:t>19</a:t>
            </a:fld>
            <a:endParaRPr lang="en-US"/>
          </a:p>
        </p:txBody>
      </p:sp>
    </p:spTree>
    <p:extLst>
      <p:ext uri="{BB962C8B-B14F-4D97-AF65-F5344CB8AC3E}">
        <p14:creationId xmlns:p14="http://schemas.microsoft.com/office/powerpoint/2010/main" val="13682873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5EC51C-7571-484B-BC54-859C02506AE2}" type="slidenum">
              <a:rPr lang="en-US" smtClean="0"/>
              <a:t>20</a:t>
            </a:fld>
            <a:endParaRPr lang="en-US"/>
          </a:p>
        </p:txBody>
      </p:sp>
    </p:spTree>
    <p:extLst>
      <p:ext uri="{BB962C8B-B14F-4D97-AF65-F5344CB8AC3E}">
        <p14:creationId xmlns:p14="http://schemas.microsoft.com/office/powerpoint/2010/main" val="6076872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5EC51C-7571-484B-BC54-859C02506AE2}" type="slidenum">
              <a:rPr lang="en-US" smtClean="0"/>
              <a:t>21</a:t>
            </a:fld>
            <a:endParaRPr lang="en-US"/>
          </a:p>
        </p:txBody>
      </p:sp>
    </p:spTree>
    <p:extLst>
      <p:ext uri="{BB962C8B-B14F-4D97-AF65-F5344CB8AC3E}">
        <p14:creationId xmlns:p14="http://schemas.microsoft.com/office/powerpoint/2010/main" val="42074812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5EC51C-7571-484B-BC54-859C02506AE2}" type="slidenum">
              <a:rPr lang="en-US" smtClean="0"/>
              <a:t>22</a:t>
            </a:fld>
            <a:endParaRPr lang="en-US"/>
          </a:p>
        </p:txBody>
      </p:sp>
    </p:spTree>
    <p:extLst>
      <p:ext uri="{BB962C8B-B14F-4D97-AF65-F5344CB8AC3E}">
        <p14:creationId xmlns:p14="http://schemas.microsoft.com/office/powerpoint/2010/main" val="1221525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5EC51C-7571-484B-BC54-859C02506AE2}" type="slidenum">
              <a:rPr lang="en-US" smtClean="0"/>
              <a:t>24</a:t>
            </a:fld>
            <a:endParaRPr lang="en-US"/>
          </a:p>
        </p:txBody>
      </p:sp>
    </p:spTree>
    <p:extLst>
      <p:ext uri="{BB962C8B-B14F-4D97-AF65-F5344CB8AC3E}">
        <p14:creationId xmlns:p14="http://schemas.microsoft.com/office/powerpoint/2010/main" val="8540972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5EC51C-7571-484B-BC54-859C02506AE2}" type="slidenum">
              <a:rPr lang="en-US" smtClean="0"/>
              <a:t>25</a:t>
            </a:fld>
            <a:endParaRPr lang="en-US"/>
          </a:p>
        </p:txBody>
      </p:sp>
    </p:spTree>
    <p:extLst>
      <p:ext uri="{BB962C8B-B14F-4D97-AF65-F5344CB8AC3E}">
        <p14:creationId xmlns:p14="http://schemas.microsoft.com/office/powerpoint/2010/main" val="32841895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5EC51C-7571-484B-BC54-859C02506AE2}" type="slidenum">
              <a:rPr lang="en-US" smtClean="0"/>
              <a:t>26</a:t>
            </a:fld>
            <a:endParaRPr lang="en-US"/>
          </a:p>
        </p:txBody>
      </p:sp>
    </p:spTree>
    <p:extLst>
      <p:ext uri="{BB962C8B-B14F-4D97-AF65-F5344CB8AC3E}">
        <p14:creationId xmlns:p14="http://schemas.microsoft.com/office/powerpoint/2010/main" val="4324195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18777853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120682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Tree>
    <p:extLst>
      <p:ext uri="{BB962C8B-B14F-4D97-AF65-F5344CB8AC3E}">
        <p14:creationId xmlns:p14="http://schemas.microsoft.com/office/powerpoint/2010/main" val="19647737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963595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118500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834977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Tree>
    <p:extLst>
      <p:ext uri="{BB962C8B-B14F-4D97-AF65-F5344CB8AC3E}">
        <p14:creationId xmlns:p14="http://schemas.microsoft.com/office/powerpoint/2010/main" val="14033555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8475705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858631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 name="Rectangle 10"/>
          <p:cNvSpPr/>
          <p:nvPr userDrawn="1"/>
        </p:nvSpPr>
        <p:spPr>
          <a:xfrm>
            <a:off x="1" y="6221714"/>
            <a:ext cx="12192000" cy="636286"/>
          </a:xfrm>
          <a:prstGeom prst="rect">
            <a:avLst/>
          </a:prstGeom>
          <a:solidFill>
            <a:srgbClr val="42145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838200" y="1690687"/>
            <a:ext cx="10515600" cy="416822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pic>
        <p:nvPicPr>
          <p:cNvPr id="10" name="Picture 9"/>
          <p:cNvPicPr>
            <a:picLocks noChangeAspect="1"/>
          </p:cNvPicPr>
          <p:nvPr userDrawn="1"/>
        </p:nvPicPr>
        <p:blipFill>
          <a:blip r:embed="rId11">
            <a:extLst>
              <a:ext uri="{28A0092B-C50C-407E-A947-70E740481C1C}">
                <a14:useLocalDpi xmlns:a14="http://schemas.microsoft.com/office/drawing/2010/main"/>
              </a:ext>
            </a:extLst>
          </a:blip>
          <a:stretch>
            <a:fillRect/>
          </a:stretch>
        </p:blipFill>
        <p:spPr>
          <a:xfrm>
            <a:off x="8998226" y="6221714"/>
            <a:ext cx="3048000" cy="591535"/>
          </a:xfrm>
          <a:prstGeom prst="rect">
            <a:avLst/>
          </a:prstGeom>
        </p:spPr>
      </p:pic>
      <p:sp>
        <p:nvSpPr>
          <p:cNvPr id="12" name="Rectangle 11"/>
          <p:cNvSpPr/>
          <p:nvPr userDrawn="1"/>
        </p:nvSpPr>
        <p:spPr>
          <a:xfrm>
            <a:off x="0" y="6122504"/>
            <a:ext cx="12192000" cy="99210"/>
          </a:xfrm>
          <a:prstGeom prst="rect">
            <a:avLst/>
          </a:prstGeom>
          <a:solidFill>
            <a:srgbClr val="50C9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798999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5" r:id="rId6"/>
    <p:sldLayoutId id="2147483654"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7030A0"/>
        </a:buClr>
        <a:buSzPct val="100000"/>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7030A0"/>
        </a:buClr>
        <a:buSzPct val="100000"/>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7030A0"/>
        </a:buClr>
        <a:buSzPct val="100000"/>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7030A0"/>
        </a:buClr>
        <a:buSzPct val="100000"/>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7030A0"/>
        </a:buClr>
        <a:buSzPct val="100000"/>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Kx7PCzg0CGE&amp;t=48s" TargetMode="External"/><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yauGFcPAxIw"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hyperlink" Target="https://www.youtube.com/watch?v=W7THt5xOESY&amp;t=17s" TargetMode="External"/><Relationship Id="rId5" Type="http://schemas.openxmlformats.org/officeDocument/2006/relationships/hyperlink" Target="https://www.youtube.com/watch?v=wIWEZGr5dhE" TargetMode="External"/><Relationship Id="rId4" Type="http://schemas.openxmlformats.org/officeDocument/2006/relationships/hyperlink" Target="https://www.youtube.com/watch?v=F8XuPU75Cg0"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hyperlink" Target="https://youtu.be/7KJa32r07xk"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png"/><Relationship Id="rId4" Type="http://schemas.openxmlformats.org/officeDocument/2006/relationships/image" Target="../media/image17.jpeg"/><Relationship Id="rId9" Type="http://schemas.openxmlformats.org/officeDocument/2006/relationships/image" Target="../media/image22.jpeg"/></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youtube.com/watch?v=t685WM5R6aM"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ordsmatter.org/wp-content/uploads/2024/03/Words-Matter-Talking-to-neurodivergent-children-and-young-people.pdf" TargetMode="External"/><Relationship Id="rId2" Type="http://schemas.openxmlformats.org/officeDocument/2006/relationships/notesSlide" Target="../notesSlides/notesSlide22.xml"/><Relationship Id="rId1" Type="http://schemas.openxmlformats.org/officeDocument/2006/relationships/slideLayout" Target="../slideLayouts/slideLayout4.xml"/><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hyperlink" Target="https://www.youtube.com/watch?v=xs7OWBj_GiE&amp;t=24s" TargetMode="External"/><Relationship Id="rId2" Type="http://schemas.openxmlformats.org/officeDocument/2006/relationships/hyperlink" Target="https://www.emotioncoachinguk.com/resources-for-professionals-parents-carers" TargetMode="External"/><Relationship Id="rId1" Type="http://schemas.openxmlformats.org/officeDocument/2006/relationships/slideLayout" Target="../slideLayouts/slideLayout2.xml"/><Relationship Id="rId6" Type="http://schemas.openxmlformats.org/officeDocument/2006/relationships/hyperlink" Target="https://www.youtube.com/watch?v=U-Wtx-F7rXQ" TargetMode="External"/><Relationship Id="rId5" Type="http://schemas.openxmlformats.org/officeDocument/2006/relationships/hyperlink" Target="https://www.youtube.com/watch?v=foOHvyv9CVI" TargetMode="External"/><Relationship Id="rId4" Type="http://schemas.openxmlformats.org/officeDocument/2006/relationships/hyperlink" Target="https://www.youtube.com/watch?v=J3_iGzQwQvk"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wordsmatter.org/wp-content/uploads/2023/03/how-adults-can-build-children-up-not-knock-them-down.pdf" TargetMode="External"/><Relationship Id="rId2" Type="http://schemas.openxmlformats.org/officeDocument/2006/relationships/hyperlink" Target="https://www.centreforemotionalhealth.org.uk/more-information/for-families/" TargetMode="External"/><Relationship Id="rId1" Type="http://schemas.openxmlformats.org/officeDocument/2006/relationships/slideLayout" Target="../slideLayouts/slideLayout2.xml"/><Relationship Id="rId4" Type="http://schemas.openxmlformats.org/officeDocument/2006/relationships/hyperlink" Target="https://wordsmatter.org/wp-content/uploads/2025/02/words-matter-3-things-to-avoid-saying-to-a-child-when.and-what-to-say-instead.pdf"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familyinfo.buckinghamshire.gov.uk/advice-and-support/parenting/free-parenting-courses/"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familyinfo.buckinghamshire.gov.uk/youth/youth-courses-and-support/help-for-young-people/"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a:t>Promoting positive behaviour and emotional wellbeing with your child at home</a:t>
            </a:r>
          </a:p>
        </p:txBody>
      </p:sp>
      <p:sp>
        <p:nvSpPr>
          <p:cNvPr id="3" name="Subtitle 2"/>
          <p:cNvSpPr>
            <a:spLocks noGrp="1"/>
          </p:cNvSpPr>
          <p:nvPr>
            <p:ph type="subTitle" idx="1"/>
          </p:nvPr>
        </p:nvSpPr>
        <p:spPr>
          <a:xfrm>
            <a:off x="1524000" y="4012248"/>
            <a:ext cx="9144000" cy="1655762"/>
          </a:xfrm>
        </p:spPr>
        <p:txBody>
          <a:bodyPr>
            <a:normAutofit fontScale="77500" lnSpcReduction="20000"/>
          </a:bodyPr>
          <a:lstStyle/>
          <a:p>
            <a:r>
              <a:rPr lang="en-GB" dirty="0"/>
              <a:t>Tylers Green Middle School</a:t>
            </a:r>
          </a:p>
          <a:p>
            <a:r>
              <a:rPr lang="en-GB" dirty="0"/>
              <a:t>21</a:t>
            </a:r>
            <a:r>
              <a:rPr lang="en-GB" baseline="30000" dirty="0"/>
              <a:t>st</a:t>
            </a:r>
            <a:r>
              <a:rPr lang="en-GB" dirty="0"/>
              <a:t> May 2025</a:t>
            </a:r>
          </a:p>
          <a:p>
            <a:endParaRPr lang="en-GB" dirty="0"/>
          </a:p>
          <a:p>
            <a:r>
              <a:rPr lang="en-GB" dirty="0"/>
              <a:t>Dr Clare Otter, Educational Psychologist</a:t>
            </a:r>
          </a:p>
          <a:p>
            <a:r>
              <a:rPr lang="en-GB" dirty="0"/>
              <a:t>c.otter@psychology4learning.com</a:t>
            </a:r>
          </a:p>
        </p:txBody>
      </p:sp>
    </p:spTree>
    <p:extLst>
      <p:ext uri="{BB962C8B-B14F-4D97-AF65-F5344CB8AC3E}">
        <p14:creationId xmlns:p14="http://schemas.microsoft.com/office/powerpoint/2010/main" val="5185330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14C57-89F2-979E-DCD0-A9A3CDBFE104}"/>
              </a:ext>
            </a:extLst>
          </p:cNvPr>
          <p:cNvSpPr>
            <a:spLocks noGrp="1"/>
          </p:cNvSpPr>
          <p:nvPr>
            <p:ph type="title"/>
          </p:nvPr>
        </p:nvSpPr>
        <p:spPr/>
        <p:txBody>
          <a:bodyPr/>
          <a:lstStyle/>
          <a:p>
            <a:r>
              <a:rPr lang="en-US" dirty="0"/>
              <a:t>Session overview</a:t>
            </a:r>
          </a:p>
        </p:txBody>
      </p:sp>
      <p:sp>
        <p:nvSpPr>
          <p:cNvPr id="3" name="Content Placeholder 2">
            <a:extLst>
              <a:ext uri="{FF2B5EF4-FFF2-40B4-BE49-F238E27FC236}">
                <a16:creationId xmlns:a16="http://schemas.microsoft.com/office/drawing/2014/main" id="{E3C97A41-7BB2-C0F4-66F8-3359899E09EF}"/>
              </a:ext>
            </a:extLst>
          </p:cNvPr>
          <p:cNvSpPr>
            <a:spLocks noGrp="1"/>
          </p:cNvSpPr>
          <p:nvPr>
            <p:ph sz="half" idx="1"/>
          </p:nvPr>
        </p:nvSpPr>
        <p:spPr/>
        <p:txBody>
          <a:bodyPr>
            <a:normAutofit fontScale="92500"/>
          </a:bodyPr>
          <a:lstStyle/>
          <a:p>
            <a:r>
              <a:rPr lang="en-US" dirty="0"/>
              <a:t>The concept of ‘parenting’</a:t>
            </a:r>
          </a:p>
          <a:p>
            <a:r>
              <a:rPr lang="en-US" dirty="0"/>
              <a:t>Shifting from </a:t>
            </a:r>
            <a:r>
              <a:rPr lang="en-US" dirty="0" err="1"/>
              <a:t>behaviour</a:t>
            </a:r>
            <a:r>
              <a:rPr lang="en-US" dirty="0"/>
              <a:t> management to understanding children’s emotional needs in line with their brain development</a:t>
            </a:r>
          </a:p>
          <a:p>
            <a:r>
              <a:rPr lang="en-US" dirty="0"/>
              <a:t>Parenting styles</a:t>
            </a:r>
          </a:p>
          <a:p>
            <a:r>
              <a:rPr lang="en-US" dirty="0"/>
              <a:t>Emotion Coaching</a:t>
            </a:r>
          </a:p>
          <a:p>
            <a:r>
              <a:rPr lang="en-US" dirty="0"/>
              <a:t>Hints and tips</a:t>
            </a:r>
          </a:p>
          <a:p>
            <a:r>
              <a:rPr lang="en-US" dirty="0"/>
              <a:t>Further information and support</a:t>
            </a:r>
          </a:p>
          <a:p>
            <a:pPr marL="0" indent="0">
              <a:buNone/>
            </a:pPr>
            <a:endParaRPr lang="en-US" dirty="0"/>
          </a:p>
          <a:p>
            <a:pPr marL="0" indent="0">
              <a:buNone/>
            </a:pPr>
            <a:endParaRPr lang="en-US" dirty="0"/>
          </a:p>
        </p:txBody>
      </p:sp>
      <p:pic>
        <p:nvPicPr>
          <p:cNvPr id="7170" name="Picture 2" descr="Using Emotion Coaching to Build a Peer Support Culture">
            <a:extLst>
              <a:ext uri="{FF2B5EF4-FFF2-40B4-BE49-F238E27FC236}">
                <a16:creationId xmlns:a16="http://schemas.microsoft.com/office/drawing/2014/main" id="{98732BC9-4982-DB1F-B462-D2DB21F9F866}"/>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096000" y="1986715"/>
            <a:ext cx="5769140" cy="28845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40170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190DC-91AA-F195-EC08-5057FBD99731}"/>
              </a:ext>
            </a:extLst>
          </p:cNvPr>
          <p:cNvSpPr>
            <a:spLocks noGrp="1"/>
          </p:cNvSpPr>
          <p:nvPr>
            <p:ph type="title"/>
          </p:nvPr>
        </p:nvSpPr>
        <p:spPr/>
        <p:txBody>
          <a:bodyPr/>
          <a:lstStyle/>
          <a:p>
            <a:r>
              <a:rPr lang="en-US" dirty="0"/>
              <a:t>What do we mean by ‘parenting’?</a:t>
            </a:r>
          </a:p>
        </p:txBody>
      </p:sp>
      <p:sp>
        <p:nvSpPr>
          <p:cNvPr id="3" name="Content Placeholder 2">
            <a:extLst>
              <a:ext uri="{FF2B5EF4-FFF2-40B4-BE49-F238E27FC236}">
                <a16:creationId xmlns:a16="http://schemas.microsoft.com/office/drawing/2014/main" id="{11E2EAF8-F491-227F-C7DA-3FC75011BDDB}"/>
              </a:ext>
            </a:extLst>
          </p:cNvPr>
          <p:cNvSpPr>
            <a:spLocks noGrp="1"/>
          </p:cNvSpPr>
          <p:nvPr>
            <p:ph idx="1"/>
          </p:nvPr>
        </p:nvSpPr>
        <p:spPr/>
        <p:txBody>
          <a:bodyPr>
            <a:normAutofit/>
          </a:bodyPr>
          <a:lstStyle/>
          <a:p>
            <a:pPr marL="0" indent="0">
              <a:buNone/>
            </a:pPr>
            <a:r>
              <a:rPr lang="en-US" sz="6600" dirty="0">
                <a:latin typeface="Apple Chancery" panose="03020702040506060504" pitchFamily="66" charset="-79"/>
                <a:cs typeface="Apple Chancery" panose="03020702040506060504" pitchFamily="66" charset="-79"/>
              </a:rPr>
              <a:t>“Before I got married I had six theories about bringing up children; I now have six children and no theories.”</a:t>
            </a:r>
          </a:p>
        </p:txBody>
      </p:sp>
    </p:spTree>
    <p:extLst>
      <p:ext uri="{BB962C8B-B14F-4D97-AF65-F5344CB8AC3E}">
        <p14:creationId xmlns:p14="http://schemas.microsoft.com/office/powerpoint/2010/main" val="13341749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F8B17-3F98-2812-040A-1C03EE3A4713}"/>
              </a:ext>
            </a:extLst>
          </p:cNvPr>
          <p:cNvSpPr>
            <a:spLocks noGrp="1"/>
          </p:cNvSpPr>
          <p:nvPr>
            <p:ph type="title"/>
          </p:nvPr>
        </p:nvSpPr>
        <p:spPr/>
        <p:txBody>
          <a:bodyPr/>
          <a:lstStyle/>
          <a:p>
            <a:r>
              <a:rPr lang="en-US" dirty="0"/>
              <a:t>Influences on parenting</a:t>
            </a:r>
          </a:p>
        </p:txBody>
      </p:sp>
      <p:pic>
        <p:nvPicPr>
          <p:cNvPr id="1026" name="Picture 2" descr="Village to Raise a Child">
            <a:extLst>
              <a:ext uri="{FF2B5EF4-FFF2-40B4-BE49-F238E27FC236}">
                <a16:creationId xmlns:a16="http://schemas.microsoft.com/office/drawing/2014/main" id="{9168C028-0EE9-4F2E-F24B-11CF1E5775FF}"/>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838200" y="1450846"/>
            <a:ext cx="4168775" cy="41687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ading Parenting books vs practicing what we read!">
            <a:extLst>
              <a:ext uri="{FF2B5EF4-FFF2-40B4-BE49-F238E27FC236}">
                <a16:creationId xmlns:a16="http://schemas.microsoft.com/office/drawing/2014/main" id="{A4A3B3C2-0B4F-47CD-C8D6-4DBC7EC2DE1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61085" y="1211133"/>
            <a:ext cx="4888043" cy="488804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dolescence (TV Mini Series 2025) - IMDb">
            <a:extLst>
              <a:ext uri="{FF2B5EF4-FFF2-40B4-BE49-F238E27FC236}">
                <a16:creationId xmlns:a16="http://schemas.microsoft.com/office/drawing/2014/main" id="{867314A5-8F7A-9005-6A4C-BB6A98A7866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58356" y="1095043"/>
            <a:ext cx="3054090" cy="45245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02151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B2A2B-3C1A-55D8-3277-218660407EDD}"/>
              </a:ext>
            </a:extLst>
          </p:cNvPr>
          <p:cNvSpPr>
            <a:spLocks noGrp="1"/>
          </p:cNvSpPr>
          <p:nvPr>
            <p:ph type="title"/>
          </p:nvPr>
        </p:nvSpPr>
        <p:spPr/>
        <p:txBody>
          <a:bodyPr>
            <a:normAutofit/>
          </a:bodyPr>
          <a:lstStyle/>
          <a:p>
            <a:r>
              <a:rPr lang="en-US" sz="4200" dirty="0"/>
              <a:t>Parenting ‘pinch points’</a:t>
            </a:r>
          </a:p>
        </p:txBody>
      </p:sp>
      <p:pic>
        <p:nvPicPr>
          <p:cNvPr id="1028" name="Picture 4" descr="Rethinking Homework: Is It Time to Stop Assigning Tasks? - Stanfield">
            <a:extLst>
              <a:ext uri="{FF2B5EF4-FFF2-40B4-BE49-F238E27FC236}">
                <a16:creationId xmlns:a16="http://schemas.microsoft.com/office/drawing/2014/main" id="{92C435FA-96FF-01C0-90D0-1FA4B668F3B6}"/>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26124" y="1333003"/>
            <a:ext cx="4128157" cy="274206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ow to Make Your Child Listen to You ...">
            <a:extLst>
              <a:ext uri="{FF2B5EF4-FFF2-40B4-BE49-F238E27FC236}">
                <a16:creationId xmlns:a16="http://schemas.microsoft.com/office/drawing/2014/main" id="{BF916C7D-4035-DEB7-85C8-90227296359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94210" y="3654315"/>
            <a:ext cx="3492500" cy="23241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Make Your Mornings Better ...">
            <a:extLst>
              <a:ext uri="{FF2B5EF4-FFF2-40B4-BE49-F238E27FC236}">
                <a16:creationId xmlns:a16="http://schemas.microsoft.com/office/drawing/2014/main" id="{C4120B09-F849-07C5-E76A-92928FA470F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58419" y="365125"/>
            <a:ext cx="34417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gaming arguments ...">
            <a:extLst>
              <a:ext uri="{FF2B5EF4-FFF2-40B4-BE49-F238E27FC236}">
                <a16:creationId xmlns:a16="http://schemas.microsoft.com/office/drawing/2014/main" id="{8DF43014-8400-A4AB-02B0-ABB7C03AFFD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24026" y="2619179"/>
            <a:ext cx="3492500" cy="232410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Understanding Sibling Rivalry and How ...">
            <a:extLst>
              <a:ext uri="{FF2B5EF4-FFF2-40B4-BE49-F238E27FC236}">
                <a16:creationId xmlns:a16="http://schemas.microsoft.com/office/drawing/2014/main" id="{E99E2CB3-B772-0B46-1233-90BDD10568F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02100" y="1333003"/>
            <a:ext cx="3810000"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00951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3" name="Content Placeholder 2">
            <a:extLst>
              <a:ext uri="{FF2B5EF4-FFF2-40B4-BE49-F238E27FC236}">
                <a16:creationId xmlns:a16="http://schemas.microsoft.com/office/drawing/2014/main" id="{9145C3BF-993E-954E-6100-51B3F17C6CB6}"/>
              </a:ext>
            </a:extLst>
          </p:cNvPr>
          <p:cNvSpPr>
            <a:spLocks noGrp="1"/>
          </p:cNvSpPr>
          <p:nvPr>
            <p:ph sz="half" idx="1"/>
          </p:nvPr>
        </p:nvSpPr>
        <p:spPr>
          <a:xfrm>
            <a:off x="418476" y="1253331"/>
            <a:ext cx="4558258" cy="4351338"/>
          </a:xfrm>
        </p:spPr>
        <p:txBody>
          <a:bodyPr>
            <a:normAutofit/>
          </a:bodyPr>
          <a:lstStyle/>
          <a:p>
            <a:pPr marL="0" indent="0">
              <a:buNone/>
            </a:pPr>
            <a:r>
              <a:rPr lang="en-US" sz="4400" b="1" dirty="0"/>
              <a:t>Shifting our focus from </a:t>
            </a:r>
            <a:r>
              <a:rPr lang="en-US" sz="4400" b="1" dirty="0" err="1"/>
              <a:t>behaviour</a:t>
            </a:r>
            <a:r>
              <a:rPr lang="en-US" sz="4400" b="1" dirty="0"/>
              <a:t> to unmet needs</a:t>
            </a:r>
          </a:p>
        </p:txBody>
      </p:sp>
      <p:pic>
        <p:nvPicPr>
          <p:cNvPr id="4098" name="Picture 2" descr="Inclusive behaviour policies - Bury Council">
            <a:extLst>
              <a:ext uri="{FF2B5EF4-FFF2-40B4-BE49-F238E27FC236}">
                <a16:creationId xmlns:a16="http://schemas.microsoft.com/office/drawing/2014/main" id="{6F3DBA23-EEED-4D0F-2BE9-64D6DC89CD78}"/>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l="8792" r="9340"/>
          <a:stretch>
            <a:fillRect/>
          </a:stretch>
        </p:blipFill>
        <p:spPr bwMode="auto">
          <a:xfrm>
            <a:off x="5216577" y="252174"/>
            <a:ext cx="6751819" cy="5669956"/>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00678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30BCE-B223-2729-281A-AA8578F974CA}"/>
              </a:ext>
            </a:extLst>
          </p:cNvPr>
          <p:cNvSpPr>
            <a:spLocks noGrp="1"/>
          </p:cNvSpPr>
          <p:nvPr>
            <p:ph type="title"/>
          </p:nvPr>
        </p:nvSpPr>
        <p:spPr>
          <a:xfrm>
            <a:off x="838200" y="365125"/>
            <a:ext cx="10515600" cy="1325563"/>
          </a:xfrm>
        </p:spPr>
        <p:txBody>
          <a:bodyPr anchor="ctr">
            <a:normAutofit/>
          </a:bodyPr>
          <a:lstStyle/>
          <a:p>
            <a:r>
              <a:rPr lang="en-US" dirty="0"/>
              <a:t>The Hand Model </a:t>
            </a:r>
            <a:br>
              <a:rPr lang="en-US" dirty="0"/>
            </a:br>
            <a:r>
              <a:rPr lang="en-US" dirty="0"/>
              <a:t>of the Brain</a:t>
            </a:r>
          </a:p>
        </p:txBody>
      </p:sp>
      <p:sp>
        <p:nvSpPr>
          <p:cNvPr id="3" name="Content Placeholder 2">
            <a:extLst>
              <a:ext uri="{FF2B5EF4-FFF2-40B4-BE49-F238E27FC236}">
                <a16:creationId xmlns:a16="http://schemas.microsoft.com/office/drawing/2014/main" id="{445E979B-E901-F2A3-5D6E-A6A200F12434}"/>
              </a:ext>
            </a:extLst>
          </p:cNvPr>
          <p:cNvSpPr>
            <a:spLocks noGrp="1"/>
          </p:cNvSpPr>
          <p:nvPr>
            <p:ph sz="half" idx="1"/>
          </p:nvPr>
        </p:nvSpPr>
        <p:spPr>
          <a:xfrm>
            <a:off x="838200" y="1825625"/>
            <a:ext cx="5181600" cy="4351338"/>
          </a:xfrm>
        </p:spPr>
        <p:txBody>
          <a:bodyPr>
            <a:normAutofit/>
          </a:bodyPr>
          <a:lstStyle/>
          <a:p>
            <a:pPr marL="0" indent="0">
              <a:buNone/>
            </a:pPr>
            <a:r>
              <a:rPr lang="en-US" dirty="0">
                <a:hlinkClick r:id="rId3"/>
              </a:rPr>
              <a:t>https://www.youtube.com/watch?v=Kx7PCzg0CGE&amp;t=48s</a:t>
            </a:r>
            <a:r>
              <a:rPr lang="en-US" dirty="0"/>
              <a:t> </a:t>
            </a:r>
          </a:p>
          <a:p>
            <a:pPr marL="0" indent="0">
              <a:buNone/>
            </a:pPr>
            <a:endParaRPr lang="en-US" dirty="0"/>
          </a:p>
          <a:p>
            <a:pPr marL="0" indent="0">
              <a:buNone/>
            </a:pPr>
            <a:r>
              <a:rPr lang="en-US" dirty="0"/>
              <a:t>The importance of adult </a:t>
            </a:r>
            <a:r>
              <a:rPr lang="en-US" b="1" dirty="0"/>
              <a:t>co-regulation</a:t>
            </a:r>
            <a:r>
              <a:rPr lang="en-US" dirty="0"/>
              <a:t> when children have ‘flipped their lid’ – you need to be their ‘upstairs brain’ in these moments</a:t>
            </a:r>
          </a:p>
          <a:p>
            <a:pPr marL="0" indent="0">
              <a:buNone/>
            </a:pPr>
            <a:endParaRPr lang="en-US" dirty="0"/>
          </a:p>
        </p:txBody>
      </p:sp>
      <p:pic>
        <p:nvPicPr>
          <p:cNvPr id="3074" name="Picture 2" descr="Teaching Kids What Emotional Regulation Is- Dr. Siegel's Hand-Brain Model &amp;  Upstairs/Downstairs Model — Therapy-Thoughts">
            <a:extLst>
              <a:ext uri="{FF2B5EF4-FFF2-40B4-BE49-F238E27FC236}">
                <a16:creationId xmlns:a16="http://schemas.microsoft.com/office/drawing/2014/main" id="{064ECAE7-2791-1CA7-E6D1-6BB2A078EC9F}"/>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366614" y="365125"/>
            <a:ext cx="5480762" cy="5480762"/>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71815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 psychologist shares the 4 types of parenting—here's the ...">
            <a:extLst>
              <a:ext uri="{FF2B5EF4-FFF2-40B4-BE49-F238E27FC236}">
                <a16:creationId xmlns:a16="http://schemas.microsoft.com/office/drawing/2014/main" id="{29698D4D-757C-ECB5-D67A-75049F310420}"/>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531371" y="125283"/>
            <a:ext cx="6013197" cy="586860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DDB5E9C5-00C4-9978-95F7-1DFB8C56123D}"/>
              </a:ext>
            </a:extLst>
          </p:cNvPr>
          <p:cNvSpPr>
            <a:spLocks noGrp="1"/>
          </p:cNvSpPr>
          <p:nvPr>
            <p:ph type="title"/>
          </p:nvPr>
        </p:nvSpPr>
        <p:spPr/>
        <p:txBody>
          <a:bodyPr/>
          <a:lstStyle/>
          <a:p>
            <a:r>
              <a:rPr lang="en-US" dirty="0"/>
              <a:t>Four parenting </a:t>
            </a:r>
            <a:br>
              <a:rPr lang="en-US" dirty="0"/>
            </a:br>
            <a:r>
              <a:rPr lang="en-US" dirty="0"/>
              <a:t>styles</a:t>
            </a:r>
          </a:p>
        </p:txBody>
      </p:sp>
      <p:sp>
        <p:nvSpPr>
          <p:cNvPr id="3" name="TextBox 2">
            <a:extLst>
              <a:ext uri="{FF2B5EF4-FFF2-40B4-BE49-F238E27FC236}">
                <a16:creationId xmlns:a16="http://schemas.microsoft.com/office/drawing/2014/main" id="{CA2F1701-AB70-E835-128E-701E5E707C78}"/>
              </a:ext>
            </a:extLst>
          </p:cNvPr>
          <p:cNvSpPr txBox="1"/>
          <p:nvPr/>
        </p:nvSpPr>
        <p:spPr>
          <a:xfrm>
            <a:off x="838201" y="2803161"/>
            <a:ext cx="4573248" cy="2031325"/>
          </a:xfrm>
          <a:prstGeom prst="rect">
            <a:avLst/>
          </a:prstGeom>
          <a:noFill/>
        </p:spPr>
        <p:txBody>
          <a:bodyPr wrap="square" rtlCol="0">
            <a:spAutoFit/>
          </a:bodyPr>
          <a:lstStyle/>
          <a:p>
            <a:r>
              <a:rPr lang="en-US" dirty="0"/>
              <a:t>Permissive AKA Laissez Faire</a:t>
            </a:r>
          </a:p>
          <a:p>
            <a:endParaRPr lang="en-US" dirty="0"/>
          </a:p>
          <a:p>
            <a:r>
              <a:rPr lang="en-US" dirty="0"/>
              <a:t>Neglectful AKA Dismissive</a:t>
            </a:r>
          </a:p>
          <a:p>
            <a:endParaRPr lang="en-US" dirty="0"/>
          </a:p>
          <a:p>
            <a:r>
              <a:rPr lang="en-US" dirty="0"/>
              <a:t>Authoritarian AKA Disapproving</a:t>
            </a:r>
          </a:p>
          <a:p>
            <a:endParaRPr lang="en-US" dirty="0"/>
          </a:p>
          <a:p>
            <a:r>
              <a:rPr lang="en-US" dirty="0"/>
              <a:t>Authoritative AKA Emotion Coaching</a:t>
            </a:r>
          </a:p>
        </p:txBody>
      </p:sp>
    </p:spTree>
    <p:extLst>
      <p:ext uri="{BB962C8B-B14F-4D97-AF65-F5344CB8AC3E}">
        <p14:creationId xmlns:p14="http://schemas.microsoft.com/office/powerpoint/2010/main" val="25002047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30962-0F09-E17A-0426-1478901F519C}"/>
              </a:ext>
            </a:extLst>
          </p:cNvPr>
          <p:cNvSpPr>
            <a:spLocks noGrp="1"/>
          </p:cNvSpPr>
          <p:nvPr>
            <p:ph type="title"/>
          </p:nvPr>
        </p:nvSpPr>
        <p:spPr/>
        <p:txBody>
          <a:bodyPr/>
          <a:lstStyle/>
          <a:p>
            <a:r>
              <a:rPr lang="en-US" dirty="0"/>
              <a:t>Examples of the four parenting styles</a:t>
            </a:r>
          </a:p>
        </p:txBody>
      </p:sp>
      <p:sp>
        <p:nvSpPr>
          <p:cNvPr id="3" name="Content Placeholder 2">
            <a:extLst>
              <a:ext uri="{FF2B5EF4-FFF2-40B4-BE49-F238E27FC236}">
                <a16:creationId xmlns:a16="http://schemas.microsoft.com/office/drawing/2014/main" id="{E297B499-15BC-73D1-1EDD-18151569559B}"/>
              </a:ext>
            </a:extLst>
          </p:cNvPr>
          <p:cNvSpPr>
            <a:spLocks noGrp="1"/>
          </p:cNvSpPr>
          <p:nvPr>
            <p:ph idx="1"/>
          </p:nvPr>
        </p:nvSpPr>
        <p:spPr/>
        <p:txBody>
          <a:bodyPr>
            <a:normAutofit/>
          </a:bodyPr>
          <a:lstStyle/>
          <a:p>
            <a:pPr marL="0" indent="0">
              <a:buNone/>
            </a:pPr>
            <a:r>
              <a:rPr lang="en-US" dirty="0"/>
              <a:t>Emotion Disapproving </a:t>
            </a:r>
            <a:r>
              <a:rPr lang="en-US" dirty="0">
                <a:hlinkClick r:id="rId3"/>
              </a:rPr>
              <a:t>https://www.youtube.com/watch?v=yauGFcPAxIw</a:t>
            </a:r>
            <a:r>
              <a:rPr lang="en-US" dirty="0"/>
              <a:t> </a:t>
            </a:r>
          </a:p>
          <a:p>
            <a:pPr marL="0" indent="0">
              <a:buNone/>
            </a:pPr>
            <a:r>
              <a:rPr lang="en-US" dirty="0"/>
              <a:t>Emotion Dismissing </a:t>
            </a:r>
            <a:r>
              <a:rPr lang="en-US" dirty="0">
                <a:hlinkClick r:id="rId4"/>
              </a:rPr>
              <a:t>https://www.youtube.com/watch?v=F8XuPU75Cg0</a:t>
            </a:r>
            <a:r>
              <a:rPr lang="en-US" dirty="0"/>
              <a:t> </a:t>
            </a:r>
          </a:p>
          <a:p>
            <a:pPr marL="0" indent="0">
              <a:buNone/>
            </a:pPr>
            <a:r>
              <a:rPr lang="en-US" dirty="0"/>
              <a:t>Laissez Faire </a:t>
            </a:r>
          </a:p>
          <a:p>
            <a:pPr marL="0" indent="0">
              <a:buNone/>
            </a:pPr>
            <a:r>
              <a:rPr lang="en-US" dirty="0">
                <a:hlinkClick r:id="rId5"/>
              </a:rPr>
              <a:t>https://www.youtube.com/watch?v=wIWEZGr5dhE</a:t>
            </a:r>
            <a:r>
              <a:rPr lang="en-US" dirty="0"/>
              <a:t> </a:t>
            </a:r>
          </a:p>
          <a:p>
            <a:pPr marL="0" indent="0">
              <a:buNone/>
            </a:pPr>
            <a:r>
              <a:rPr lang="en-US" dirty="0"/>
              <a:t>Emotion Coaching </a:t>
            </a:r>
            <a:r>
              <a:rPr lang="en-US" dirty="0">
                <a:hlinkClick r:id="rId6"/>
              </a:rPr>
              <a:t>https://www.youtube.com/watch?v=W7THt5xOESY&amp;t=17s</a:t>
            </a:r>
            <a:r>
              <a:rPr lang="en-US" dirty="0"/>
              <a:t> </a:t>
            </a:r>
          </a:p>
          <a:p>
            <a:pPr marL="0" indent="0">
              <a:buNone/>
            </a:pPr>
            <a:endParaRPr lang="en-US" dirty="0"/>
          </a:p>
        </p:txBody>
      </p:sp>
    </p:spTree>
    <p:extLst>
      <p:ext uri="{BB962C8B-B14F-4D97-AF65-F5344CB8AC3E}">
        <p14:creationId xmlns:p14="http://schemas.microsoft.com/office/powerpoint/2010/main" val="1499563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C306B-91DC-F7B7-1790-941999D9B854}"/>
              </a:ext>
            </a:extLst>
          </p:cNvPr>
          <p:cNvSpPr>
            <a:spLocks noGrp="1"/>
          </p:cNvSpPr>
          <p:nvPr>
            <p:ph type="title"/>
          </p:nvPr>
        </p:nvSpPr>
        <p:spPr/>
        <p:txBody>
          <a:bodyPr/>
          <a:lstStyle/>
          <a:p>
            <a:r>
              <a:rPr lang="en-US" dirty="0"/>
              <a:t>Time to reflect</a:t>
            </a:r>
          </a:p>
        </p:txBody>
      </p:sp>
      <p:sp>
        <p:nvSpPr>
          <p:cNvPr id="4" name="Content Placeholder 3">
            <a:extLst>
              <a:ext uri="{FF2B5EF4-FFF2-40B4-BE49-F238E27FC236}">
                <a16:creationId xmlns:a16="http://schemas.microsoft.com/office/drawing/2014/main" id="{E95800B8-8497-CCF1-245F-D379E1B64875}"/>
              </a:ext>
            </a:extLst>
          </p:cNvPr>
          <p:cNvSpPr>
            <a:spLocks noGrp="1"/>
          </p:cNvSpPr>
          <p:nvPr>
            <p:ph sz="half" idx="1"/>
          </p:nvPr>
        </p:nvSpPr>
        <p:spPr/>
        <p:txBody>
          <a:bodyPr/>
          <a:lstStyle/>
          <a:p>
            <a:r>
              <a:rPr lang="en-US" dirty="0"/>
              <a:t>Which of the four styles do you tend to slip into most?</a:t>
            </a:r>
          </a:p>
          <a:p>
            <a:r>
              <a:rPr lang="en-US" dirty="0"/>
              <a:t>Where does this come from?</a:t>
            </a:r>
          </a:p>
          <a:p>
            <a:r>
              <a:rPr lang="en-US" dirty="0"/>
              <a:t>Which words do you use which are not your own?</a:t>
            </a:r>
          </a:p>
          <a:p>
            <a:r>
              <a:rPr lang="en-US" dirty="0"/>
              <a:t>What could you do more of?</a:t>
            </a:r>
          </a:p>
          <a:p>
            <a:r>
              <a:rPr lang="en-US" dirty="0"/>
              <a:t>Did you experience Emotion Coaching as a child?</a:t>
            </a:r>
          </a:p>
        </p:txBody>
      </p:sp>
      <p:pic>
        <p:nvPicPr>
          <p:cNvPr id="5122" name="Picture 2" descr="Post-exams: A critical time for students - Organising Students">
            <a:extLst>
              <a:ext uri="{FF2B5EF4-FFF2-40B4-BE49-F238E27FC236}">
                <a16:creationId xmlns:a16="http://schemas.microsoft.com/office/drawing/2014/main" id="{B094F2E3-51D8-5D5E-30AE-8A7B52BA7B76}"/>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587331" y="1253331"/>
            <a:ext cx="4351338"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22162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15D66-210D-1CF2-3ACE-7CF3050B6F5D}"/>
              </a:ext>
            </a:extLst>
          </p:cNvPr>
          <p:cNvSpPr>
            <a:spLocks noGrp="1"/>
          </p:cNvSpPr>
          <p:nvPr>
            <p:ph type="title"/>
          </p:nvPr>
        </p:nvSpPr>
        <p:spPr/>
        <p:txBody>
          <a:bodyPr/>
          <a:lstStyle/>
          <a:p>
            <a:r>
              <a:rPr lang="en-US" dirty="0"/>
              <a:t>Emotion Coaching</a:t>
            </a:r>
          </a:p>
        </p:txBody>
      </p:sp>
      <p:sp>
        <p:nvSpPr>
          <p:cNvPr id="5" name="Text Placeholder 4">
            <a:extLst>
              <a:ext uri="{FF2B5EF4-FFF2-40B4-BE49-F238E27FC236}">
                <a16:creationId xmlns:a16="http://schemas.microsoft.com/office/drawing/2014/main" id="{070582AB-05FF-5D2F-357D-E58C1202B931}"/>
              </a:ext>
            </a:extLst>
          </p:cNvPr>
          <p:cNvSpPr>
            <a:spLocks noGrp="1"/>
          </p:cNvSpPr>
          <p:nvPr>
            <p:ph type="body" idx="1"/>
          </p:nvPr>
        </p:nvSpPr>
        <p:spPr/>
        <p:txBody>
          <a:bodyPr/>
          <a:lstStyle/>
          <a:p>
            <a:pPr algn="ctr"/>
            <a:r>
              <a:rPr lang="en-US" dirty="0"/>
              <a:t>IS</a:t>
            </a:r>
          </a:p>
        </p:txBody>
      </p:sp>
      <p:sp>
        <p:nvSpPr>
          <p:cNvPr id="6" name="Content Placeholder 5">
            <a:extLst>
              <a:ext uri="{FF2B5EF4-FFF2-40B4-BE49-F238E27FC236}">
                <a16:creationId xmlns:a16="http://schemas.microsoft.com/office/drawing/2014/main" id="{C05C0199-42CB-DB0C-F716-C8EB7D8B5D02}"/>
              </a:ext>
            </a:extLst>
          </p:cNvPr>
          <p:cNvSpPr>
            <a:spLocks noGrp="1"/>
          </p:cNvSpPr>
          <p:nvPr>
            <p:ph sz="half" idx="2"/>
          </p:nvPr>
        </p:nvSpPr>
        <p:spPr/>
        <p:txBody>
          <a:bodyPr>
            <a:normAutofit lnSpcReduction="10000"/>
          </a:bodyPr>
          <a:lstStyle/>
          <a:p>
            <a:pPr marL="0" indent="0">
              <a:buNone/>
            </a:pPr>
            <a:r>
              <a:rPr lang="en-US" dirty="0"/>
              <a:t>Helping children understand: </a:t>
            </a:r>
          </a:p>
          <a:p>
            <a:pPr marL="0" indent="0">
              <a:buNone/>
            </a:pPr>
            <a:endParaRPr lang="en-US" dirty="0"/>
          </a:p>
          <a:p>
            <a:r>
              <a:rPr lang="en-US" dirty="0"/>
              <a:t>the different emotions they experience, </a:t>
            </a:r>
          </a:p>
          <a:p>
            <a:r>
              <a:rPr lang="en-US" dirty="0"/>
              <a:t>why they occur and </a:t>
            </a:r>
          </a:p>
          <a:p>
            <a:r>
              <a:rPr lang="en-US" dirty="0"/>
              <a:t>how to handle them</a:t>
            </a:r>
          </a:p>
          <a:p>
            <a:pPr marL="0" indent="0">
              <a:buNone/>
            </a:pPr>
            <a:endParaRPr lang="en-US" dirty="0"/>
          </a:p>
          <a:p>
            <a:pPr marL="0" indent="0">
              <a:buNone/>
            </a:pPr>
            <a:r>
              <a:rPr lang="en-US" dirty="0"/>
              <a:t>Through co-regulation</a:t>
            </a:r>
          </a:p>
        </p:txBody>
      </p:sp>
      <p:sp>
        <p:nvSpPr>
          <p:cNvPr id="7" name="Text Placeholder 6">
            <a:extLst>
              <a:ext uri="{FF2B5EF4-FFF2-40B4-BE49-F238E27FC236}">
                <a16:creationId xmlns:a16="http://schemas.microsoft.com/office/drawing/2014/main" id="{F2903852-84B7-82E9-2370-3705BAF96CD0}"/>
              </a:ext>
            </a:extLst>
          </p:cNvPr>
          <p:cNvSpPr>
            <a:spLocks noGrp="1"/>
          </p:cNvSpPr>
          <p:nvPr>
            <p:ph type="body" sz="quarter" idx="3"/>
          </p:nvPr>
        </p:nvSpPr>
        <p:spPr/>
        <p:txBody>
          <a:bodyPr/>
          <a:lstStyle/>
          <a:p>
            <a:pPr algn="ctr"/>
            <a:r>
              <a:rPr lang="en-US" dirty="0"/>
              <a:t>ISN’T</a:t>
            </a:r>
          </a:p>
        </p:txBody>
      </p:sp>
      <p:sp>
        <p:nvSpPr>
          <p:cNvPr id="8" name="Content Placeholder 7">
            <a:extLst>
              <a:ext uri="{FF2B5EF4-FFF2-40B4-BE49-F238E27FC236}">
                <a16:creationId xmlns:a16="http://schemas.microsoft.com/office/drawing/2014/main" id="{9927CD9E-45D0-5D00-D5EA-68DD27398DAC}"/>
              </a:ext>
            </a:extLst>
          </p:cNvPr>
          <p:cNvSpPr>
            <a:spLocks noGrp="1"/>
          </p:cNvSpPr>
          <p:nvPr>
            <p:ph sz="quarter" idx="4"/>
          </p:nvPr>
        </p:nvSpPr>
        <p:spPr/>
        <p:txBody>
          <a:bodyPr>
            <a:normAutofit lnSpcReduction="10000"/>
          </a:bodyPr>
          <a:lstStyle/>
          <a:p>
            <a:r>
              <a:rPr lang="en-US" dirty="0"/>
              <a:t>A quick fix</a:t>
            </a:r>
          </a:p>
          <a:p>
            <a:r>
              <a:rPr lang="en-US" dirty="0"/>
              <a:t>Therapy </a:t>
            </a:r>
          </a:p>
          <a:p>
            <a:r>
              <a:rPr lang="en-US" dirty="0"/>
              <a:t>Dismissive or disapproving of emotional expression</a:t>
            </a:r>
          </a:p>
          <a:p>
            <a:r>
              <a:rPr lang="en-US" dirty="0"/>
              <a:t>Letting children behave however they want</a:t>
            </a:r>
          </a:p>
          <a:p>
            <a:r>
              <a:rPr lang="en-US" dirty="0"/>
              <a:t>A substitute for other interventions</a:t>
            </a:r>
          </a:p>
        </p:txBody>
      </p:sp>
    </p:spTree>
    <p:extLst>
      <p:ext uri="{BB962C8B-B14F-4D97-AF65-F5344CB8AC3E}">
        <p14:creationId xmlns:p14="http://schemas.microsoft.com/office/powerpoint/2010/main" val="5255749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695FD-5010-AA3B-7BDA-96500BA5CEBD}"/>
              </a:ext>
            </a:extLst>
          </p:cNvPr>
          <p:cNvSpPr>
            <a:spLocks noGrp="1"/>
          </p:cNvSpPr>
          <p:nvPr>
            <p:ph type="title"/>
          </p:nvPr>
        </p:nvSpPr>
        <p:spPr/>
        <p:txBody>
          <a:bodyPr/>
          <a:lstStyle/>
          <a:p>
            <a:r>
              <a:rPr lang="en-US" dirty="0"/>
              <a:t>Emotion Coaching - overview</a:t>
            </a:r>
          </a:p>
        </p:txBody>
      </p:sp>
      <p:sp>
        <p:nvSpPr>
          <p:cNvPr id="3" name="Content Placeholder 2">
            <a:extLst>
              <a:ext uri="{FF2B5EF4-FFF2-40B4-BE49-F238E27FC236}">
                <a16:creationId xmlns:a16="http://schemas.microsoft.com/office/drawing/2014/main" id="{F413F51F-8D6A-E0EF-CD2E-E618942B86F0}"/>
              </a:ext>
            </a:extLst>
          </p:cNvPr>
          <p:cNvSpPr>
            <a:spLocks noGrp="1"/>
          </p:cNvSpPr>
          <p:nvPr>
            <p:ph idx="1"/>
          </p:nvPr>
        </p:nvSpPr>
        <p:spPr/>
        <p:txBody>
          <a:bodyPr/>
          <a:lstStyle/>
          <a:p>
            <a:r>
              <a:rPr lang="en-US" dirty="0"/>
              <a:t>Overview video </a:t>
            </a:r>
            <a:r>
              <a:rPr lang="en-GB" b="0" i="0" u="none" strike="noStrike" dirty="0">
                <a:effectLst/>
                <a:latin typeface="YouTube Noto"/>
                <a:hlinkClick r:id="rId3" tooltip="Share link"/>
              </a:rPr>
              <a:t>https://youtu.be/7KJa32r07xk</a:t>
            </a:r>
            <a:endParaRPr lang="en-GB" b="0" i="0" u="none" strike="noStrike" dirty="0">
              <a:effectLst/>
              <a:latin typeface="YouTube Noto"/>
            </a:endParaRPr>
          </a:p>
          <a:p>
            <a:pPr marL="0" indent="0">
              <a:buNone/>
            </a:pPr>
            <a:endParaRPr lang="en-GB" b="0" i="0" u="none" strike="noStrike" dirty="0">
              <a:effectLst/>
              <a:latin typeface="YouTube Noto"/>
            </a:endParaRPr>
          </a:p>
          <a:p>
            <a:pPr marL="0" indent="0">
              <a:buNone/>
            </a:pPr>
            <a:r>
              <a:rPr lang="en-GB" dirty="0"/>
              <a:t>1 recognise the feelings (child’s and your own) </a:t>
            </a:r>
          </a:p>
          <a:p>
            <a:pPr marL="0" indent="0">
              <a:buNone/>
            </a:pPr>
            <a:r>
              <a:rPr lang="en-GB" dirty="0"/>
              <a:t>and empathise</a:t>
            </a:r>
          </a:p>
          <a:p>
            <a:pPr marL="0" indent="0">
              <a:buNone/>
            </a:pPr>
            <a:r>
              <a:rPr lang="en-GB" dirty="0"/>
              <a:t>2 validate and label the child’s feelings</a:t>
            </a:r>
          </a:p>
          <a:p>
            <a:pPr marL="0" indent="0">
              <a:buNone/>
            </a:pPr>
            <a:r>
              <a:rPr lang="en-GB" dirty="0"/>
              <a:t>3 set expectations for behaviour (if needed)</a:t>
            </a:r>
          </a:p>
          <a:p>
            <a:pPr marL="0" indent="0">
              <a:buNone/>
            </a:pPr>
            <a:r>
              <a:rPr lang="en-GB" dirty="0"/>
              <a:t>4 problem solving with the child</a:t>
            </a:r>
            <a:endParaRPr lang="en-US" dirty="0"/>
          </a:p>
        </p:txBody>
      </p:sp>
      <p:pic>
        <p:nvPicPr>
          <p:cNvPr id="5" name="Picture 4" descr="A diagram of emotions coaching&#10;&#10;AI-generated content may be incorrect.">
            <a:extLst>
              <a:ext uri="{FF2B5EF4-FFF2-40B4-BE49-F238E27FC236}">
                <a16:creationId xmlns:a16="http://schemas.microsoft.com/office/drawing/2014/main" id="{90AF99D9-F8CD-DCFE-584F-436C58CF60C4}"/>
              </a:ext>
            </a:extLst>
          </p:cNvPr>
          <p:cNvPicPr>
            <a:picLocks noChangeAspect="1"/>
          </p:cNvPicPr>
          <p:nvPr/>
        </p:nvPicPr>
        <p:blipFill>
          <a:blip r:embed="rId4"/>
          <a:stretch>
            <a:fillRect/>
          </a:stretch>
        </p:blipFill>
        <p:spPr>
          <a:xfrm>
            <a:off x="7844440" y="2161899"/>
            <a:ext cx="4102100" cy="3225800"/>
          </a:xfrm>
          <a:prstGeom prst="rect">
            <a:avLst/>
          </a:prstGeom>
        </p:spPr>
      </p:pic>
    </p:spTree>
    <p:extLst>
      <p:ext uri="{BB962C8B-B14F-4D97-AF65-F5344CB8AC3E}">
        <p14:creationId xmlns:p14="http://schemas.microsoft.com/office/powerpoint/2010/main" val="3929274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BC07F5-6239-1F04-478A-74E12F13987F}"/>
              </a:ext>
            </a:extLst>
          </p:cNvPr>
          <p:cNvSpPr>
            <a:spLocks noGrp="1"/>
          </p:cNvSpPr>
          <p:nvPr>
            <p:ph type="title"/>
          </p:nvPr>
        </p:nvSpPr>
        <p:spPr/>
        <p:txBody>
          <a:bodyPr/>
          <a:lstStyle/>
          <a:p>
            <a:r>
              <a:rPr lang="en-US" dirty="0"/>
              <a:t>Before emotion coaching – child </a:t>
            </a:r>
          </a:p>
        </p:txBody>
      </p:sp>
      <p:pic>
        <p:nvPicPr>
          <p:cNvPr id="6146" name="Picture 2" descr="The health benefits of hugging">
            <a:extLst>
              <a:ext uri="{FF2B5EF4-FFF2-40B4-BE49-F238E27FC236}">
                <a16:creationId xmlns:a16="http://schemas.microsoft.com/office/drawing/2014/main" id="{7FEBD56B-43CA-6346-BCE8-357691CDC7E5}"/>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870388" y="3522846"/>
            <a:ext cx="3588871" cy="239258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Muscle relaxation | TPT">
            <a:extLst>
              <a:ext uri="{FF2B5EF4-FFF2-40B4-BE49-F238E27FC236}">
                <a16:creationId xmlns:a16="http://schemas.microsoft.com/office/drawing/2014/main" id="{A9CA5983-2D17-35FE-F45F-1323712444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3000" y="0"/>
            <a:ext cx="3429000" cy="444500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Homemade Playdough">
            <a:extLst>
              <a:ext uri="{FF2B5EF4-FFF2-40B4-BE49-F238E27FC236}">
                <a16:creationId xmlns:a16="http://schemas.microsoft.com/office/drawing/2014/main" id="{EE6E77D5-85EC-E328-CEC9-068291AC6D2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57932" y="1328958"/>
            <a:ext cx="2903069" cy="2177302"/>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5 Senses Mindfulness: How to Calm a Panic Attack — ZACHARY PHILLIPS">
            <a:extLst>
              <a:ext uri="{FF2B5EF4-FFF2-40B4-BE49-F238E27FC236}">
                <a16:creationId xmlns:a16="http://schemas.microsoft.com/office/drawing/2014/main" id="{79FA1C49-33D1-0565-8FE2-DA8FF413809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7270" y="1328958"/>
            <a:ext cx="3994150" cy="4603055"/>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Abdominal Breathing to Calm and Relax">
            <a:extLst>
              <a:ext uri="{FF2B5EF4-FFF2-40B4-BE49-F238E27FC236}">
                <a16:creationId xmlns:a16="http://schemas.microsoft.com/office/drawing/2014/main" id="{0BED6E61-10AC-E444-2B9B-2DED78612D0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80830" y="2749550"/>
            <a:ext cx="2260600" cy="33909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2" descr="Surprising Way That Trampolines Can Change Your Kids Life">
            <a:extLst>
              <a:ext uri="{FF2B5EF4-FFF2-40B4-BE49-F238E27FC236}">
                <a16:creationId xmlns:a16="http://schemas.microsoft.com/office/drawing/2014/main" id="{1B8BBA0D-B318-BE20-9A03-DD1156C0D4C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80830" y="1361953"/>
            <a:ext cx="2131639" cy="1422869"/>
          </a:xfrm>
          <a:prstGeom prst="rect">
            <a:avLst/>
          </a:prstGeom>
          <a:noFill/>
          <a:extLst>
            <a:ext uri="{909E8E84-426E-40DD-AFC4-6F175D3DCCD1}">
              <a14:hiddenFill xmlns:a14="http://schemas.microsoft.com/office/drawing/2010/main">
                <a:solidFill>
                  <a:srgbClr val="FFFFFF"/>
                </a:solidFill>
              </a14:hiddenFill>
            </a:ext>
          </a:extLst>
        </p:spPr>
      </p:pic>
      <p:pic>
        <p:nvPicPr>
          <p:cNvPr id="6158" name="Picture 14" descr="Sleeping Child Night Images – Browse 140,840 Stock Photos, Vectors, and  Video | Adobe Stock">
            <a:extLst>
              <a:ext uri="{FF2B5EF4-FFF2-40B4-BE49-F238E27FC236}">
                <a16:creationId xmlns:a16="http://schemas.microsoft.com/office/drawing/2014/main" id="{E1D1E078-5BB7-1569-BFDA-B2ED4307631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490731" y="4431117"/>
            <a:ext cx="2563999" cy="17093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43516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45A1C-EAA8-760F-6E26-B67CFDB98E17}"/>
              </a:ext>
            </a:extLst>
          </p:cNvPr>
          <p:cNvSpPr>
            <a:spLocks noGrp="1"/>
          </p:cNvSpPr>
          <p:nvPr>
            <p:ph type="title"/>
          </p:nvPr>
        </p:nvSpPr>
        <p:spPr/>
        <p:txBody>
          <a:bodyPr/>
          <a:lstStyle/>
          <a:p>
            <a:r>
              <a:rPr lang="en-US" dirty="0"/>
              <a:t>Before Emotion Coaching – adult </a:t>
            </a:r>
          </a:p>
        </p:txBody>
      </p:sp>
      <p:pic>
        <p:nvPicPr>
          <p:cNvPr id="5" name="Content Placeholder 4" descr="A screenshot of a website&#10;&#10;AI-generated content may be incorrect.">
            <a:extLst>
              <a:ext uri="{FF2B5EF4-FFF2-40B4-BE49-F238E27FC236}">
                <a16:creationId xmlns:a16="http://schemas.microsoft.com/office/drawing/2014/main" id="{1292EDC2-ED47-41DF-5F2B-730B7FC3425B}"/>
              </a:ext>
            </a:extLst>
          </p:cNvPr>
          <p:cNvPicPr>
            <a:picLocks noGrp="1" noChangeAspect="1"/>
          </p:cNvPicPr>
          <p:nvPr>
            <p:ph idx="1"/>
          </p:nvPr>
        </p:nvPicPr>
        <p:blipFill>
          <a:blip r:embed="rId3"/>
          <a:stretch>
            <a:fillRect/>
          </a:stretch>
        </p:blipFill>
        <p:spPr>
          <a:xfrm>
            <a:off x="1813034" y="1328636"/>
            <a:ext cx="9054739" cy="4530828"/>
          </a:xfrm>
        </p:spPr>
      </p:pic>
    </p:spTree>
    <p:extLst>
      <p:ext uri="{BB962C8B-B14F-4D97-AF65-F5344CB8AC3E}">
        <p14:creationId xmlns:p14="http://schemas.microsoft.com/office/powerpoint/2010/main" val="37939169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491E65-D3F0-DA90-F340-EE3423A4A022}"/>
              </a:ext>
            </a:extLst>
          </p:cNvPr>
          <p:cNvSpPr>
            <a:spLocks noGrp="1"/>
          </p:cNvSpPr>
          <p:nvPr>
            <p:ph type="title"/>
          </p:nvPr>
        </p:nvSpPr>
        <p:spPr/>
        <p:txBody>
          <a:bodyPr>
            <a:normAutofit/>
          </a:bodyPr>
          <a:lstStyle/>
          <a:p>
            <a:r>
              <a:rPr lang="en-GB" sz="3200" dirty="0"/>
              <a:t>Emotion Coaching Step 1 – recognise and empathise</a:t>
            </a:r>
          </a:p>
        </p:txBody>
      </p:sp>
      <p:sp>
        <p:nvSpPr>
          <p:cNvPr id="3" name="Content Placeholder 2">
            <a:extLst>
              <a:ext uri="{FF2B5EF4-FFF2-40B4-BE49-F238E27FC236}">
                <a16:creationId xmlns:a16="http://schemas.microsoft.com/office/drawing/2014/main" id="{A638403A-FB28-20C8-8127-FA5BAF1B77EE}"/>
              </a:ext>
            </a:extLst>
          </p:cNvPr>
          <p:cNvSpPr>
            <a:spLocks noGrp="1"/>
          </p:cNvSpPr>
          <p:nvPr>
            <p:ph idx="1"/>
          </p:nvPr>
        </p:nvSpPr>
        <p:spPr/>
        <p:txBody>
          <a:bodyPr>
            <a:normAutofit/>
          </a:bodyPr>
          <a:lstStyle/>
          <a:p>
            <a:r>
              <a:rPr lang="en-GB" dirty="0"/>
              <a:t>Be a feelings detective for your child</a:t>
            </a:r>
          </a:p>
          <a:p>
            <a:pPr marL="0" indent="0">
              <a:buNone/>
            </a:pPr>
            <a:endParaRPr lang="en-GB" dirty="0"/>
          </a:p>
          <a:p>
            <a:pPr marL="0" indent="0">
              <a:buNone/>
            </a:pPr>
            <a:endParaRPr lang="en-GB" dirty="0"/>
          </a:p>
          <a:p>
            <a:pPr marL="0" indent="0">
              <a:buNone/>
            </a:pPr>
            <a:endParaRPr lang="en-GB" dirty="0"/>
          </a:p>
          <a:p>
            <a:pPr marL="0" indent="0">
              <a:buNone/>
            </a:pPr>
            <a:endParaRPr lang="en-GB" dirty="0"/>
          </a:p>
          <a:p>
            <a:r>
              <a:rPr lang="en-GB" dirty="0"/>
              <a:t>What emotions does this bring up in you?</a:t>
            </a:r>
          </a:p>
          <a:p>
            <a:r>
              <a:rPr lang="en-GB" dirty="0"/>
              <a:t>Inside Out clip: empathy </a:t>
            </a:r>
            <a:r>
              <a:rPr lang="en-GB" dirty="0">
                <a:hlinkClick r:id="rId3"/>
              </a:rPr>
              <a:t>https://www.youtube.com/watch?v=t685WM5R6aM</a:t>
            </a:r>
            <a:r>
              <a:rPr lang="en-GB" dirty="0"/>
              <a:t> </a:t>
            </a:r>
          </a:p>
        </p:txBody>
      </p:sp>
      <p:pic>
        <p:nvPicPr>
          <p:cNvPr id="5" name="Picture 4" descr="A close-up of a chart&#10;&#10;AI-generated content may be incorrect.">
            <a:extLst>
              <a:ext uri="{FF2B5EF4-FFF2-40B4-BE49-F238E27FC236}">
                <a16:creationId xmlns:a16="http://schemas.microsoft.com/office/drawing/2014/main" id="{FC75ECF8-22EB-513E-3B4F-2B3B6E8DECAF}"/>
              </a:ext>
            </a:extLst>
          </p:cNvPr>
          <p:cNvPicPr>
            <a:picLocks noChangeAspect="1"/>
          </p:cNvPicPr>
          <p:nvPr/>
        </p:nvPicPr>
        <p:blipFill>
          <a:blip r:embed="rId4"/>
          <a:stretch>
            <a:fillRect/>
          </a:stretch>
        </p:blipFill>
        <p:spPr>
          <a:xfrm>
            <a:off x="1640988" y="2119788"/>
            <a:ext cx="9193201" cy="2163106"/>
          </a:xfrm>
          <a:prstGeom prst="rect">
            <a:avLst/>
          </a:prstGeom>
        </p:spPr>
      </p:pic>
    </p:spTree>
    <p:extLst>
      <p:ext uri="{BB962C8B-B14F-4D97-AF65-F5344CB8AC3E}">
        <p14:creationId xmlns:p14="http://schemas.microsoft.com/office/powerpoint/2010/main" val="24340210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527E2-D2C8-7500-33B9-F771B725BDBA}"/>
              </a:ext>
            </a:extLst>
          </p:cNvPr>
          <p:cNvSpPr>
            <a:spLocks noGrp="1"/>
          </p:cNvSpPr>
          <p:nvPr>
            <p:ph type="title"/>
          </p:nvPr>
        </p:nvSpPr>
        <p:spPr/>
        <p:txBody>
          <a:bodyPr/>
          <a:lstStyle/>
          <a:p>
            <a:r>
              <a:rPr lang="en-US" dirty="0" err="1"/>
              <a:t>Empathising</a:t>
            </a:r>
            <a:r>
              <a:rPr lang="en-US" dirty="0"/>
              <a:t> with children</a:t>
            </a:r>
          </a:p>
        </p:txBody>
      </p:sp>
      <p:sp>
        <p:nvSpPr>
          <p:cNvPr id="3" name="Content Placeholder 2">
            <a:extLst>
              <a:ext uri="{FF2B5EF4-FFF2-40B4-BE49-F238E27FC236}">
                <a16:creationId xmlns:a16="http://schemas.microsoft.com/office/drawing/2014/main" id="{1F10D891-21E6-8A2B-C22C-855A7A4D89FF}"/>
              </a:ext>
            </a:extLst>
          </p:cNvPr>
          <p:cNvSpPr>
            <a:spLocks noGrp="1"/>
          </p:cNvSpPr>
          <p:nvPr>
            <p:ph idx="1"/>
          </p:nvPr>
        </p:nvSpPr>
        <p:spPr>
          <a:xfrm>
            <a:off x="838199" y="1344888"/>
            <a:ext cx="10515600" cy="4168223"/>
          </a:xfrm>
        </p:spPr>
        <p:txBody>
          <a:bodyPr/>
          <a:lstStyle/>
          <a:p>
            <a:r>
              <a:rPr lang="en-US" dirty="0"/>
              <a:t>Motivated children need autonomy, competence and relatedness</a:t>
            </a:r>
          </a:p>
          <a:p>
            <a:pPr marL="0" indent="0">
              <a:buNone/>
            </a:pPr>
            <a:endParaRPr lang="en-US" dirty="0"/>
          </a:p>
        </p:txBody>
      </p:sp>
      <p:graphicFrame>
        <p:nvGraphicFramePr>
          <p:cNvPr id="4" name="Table 3">
            <a:extLst>
              <a:ext uri="{FF2B5EF4-FFF2-40B4-BE49-F238E27FC236}">
                <a16:creationId xmlns:a16="http://schemas.microsoft.com/office/drawing/2014/main" id="{EC7A2A9F-D5ED-1AF3-1D10-3C2ABE92D8BE}"/>
              </a:ext>
            </a:extLst>
          </p:cNvPr>
          <p:cNvGraphicFramePr>
            <a:graphicFrameLocks noGrp="1"/>
          </p:cNvGraphicFramePr>
          <p:nvPr>
            <p:extLst>
              <p:ext uri="{D42A27DB-BD31-4B8C-83A1-F6EECF244321}">
                <p14:modId xmlns:p14="http://schemas.microsoft.com/office/powerpoint/2010/main" val="3893944108"/>
              </p:ext>
            </p:extLst>
          </p:nvPr>
        </p:nvGraphicFramePr>
        <p:xfrm>
          <a:off x="977898" y="1811752"/>
          <a:ext cx="10236201" cy="4049915"/>
        </p:xfrm>
        <a:graphic>
          <a:graphicData uri="http://schemas.openxmlformats.org/drawingml/2006/table">
            <a:tbl>
              <a:tblPr firstRow="1" bandRow="1">
                <a:tableStyleId>{5C22544A-7EE6-4342-B048-85BDC9FD1C3A}</a:tableStyleId>
              </a:tblPr>
              <a:tblGrid>
                <a:gridCol w="3412067">
                  <a:extLst>
                    <a:ext uri="{9D8B030D-6E8A-4147-A177-3AD203B41FA5}">
                      <a16:colId xmlns:a16="http://schemas.microsoft.com/office/drawing/2014/main" val="3008311408"/>
                    </a:ext>
                  </a:extLst>
                </a:gridCol>
                <a:gridCol w="3412067">
                  <a:extLst>
                    <a:ext uri="{9D8B030D-6E8A-4147-A177-3AD203B41FA5}">
                      <a16:colId xmlns:a16="http://schemas.microsoft.com/office/drawing/2014/main" val="3227432914"/>
                    </a:ext>
                  </a:extLst>
                </a:gridCol>
                <a:gridCol w="3412067">
                  <a:extLst>
                    <a:ext uri="{9D8B030D-6E8A-4147-A177-3AD203B41FA5}">
                      <a16:colId xmlns:a16="http://schemas.microsoft.com/office/drawing/2014/main" val="2280966404"/>
                    </a:ext>
                  </a:extLst>
                </a:gridCol>
              </a:tblGrid>
              <a:tr h="809983">
                <a:tc>
                  <a:txBody>
                    <a:bodyPr/>
                    <a:lstStyle/>
                    <a:p>
                      <a:pPr algn="ctr"/>
                      <a:r>
                        <a:rPr lang="en-US" dirty="0"/>
                        <a:t>A situation we put children in</a:t>
                      </a:r>
                    </a:p>
                  </a:txBody>
                  <a:tcPr/>
                </a:tc>
                <a:tc>
                  <a:txBody>
                    <a:bodyPr/>
                    <a:lstStyle/>
                    <a:p>
                      <a:pPr algn="ctr"/>
                      <a:r>
                        <a:rPr lang="en-US" dirty="0"/>
                        <a:t>A similar situation for adults</a:t>
                      </a:r>
                    </a:p>
                  </a:txBody>
                  <a:tcPr/>
                </a:tc>
                <a:tc>
                  <a:txBody>
                    <a:bodyPr/>
                    <a:lstStyle/>
                    <a:p>
                      <a:pPr algn="ctr"/>
                      <a:r>
                        <a:rPr lang="en-US" dirty="0"/>
                        <a:t>Emotions that may arise</a:t>
                      </a:r>
                    </a:p>
                  </a:txBody>
                  <a:tcPr/>
                </a:tc>
                <a:extLst>
                  <a:ext uri="{0D108BD9-81ED-4DB2-BD59-A6C34878D82A}">
                    <a16:rowId xmlns:a16="http://schemas.microsoft.com/office/drawing/2014/main" val="4242038002"/>
                  </a:ext>
                </a:extLst>
              </a:tr>
              <a:tr h="809983">
                <a:tc>
                  <a:txBody>
                    <a:bodyPr/>
                    <a:lstStyle/>
                    <a:p>
                      <a:r>
                        <a:rPr lang="en-US" dirty="0"/>
                        <a:t>Having a supply teacher</a:t>
                      </a:r>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3833902074"/>
                  </a:ext>
                </a:extLst>
              </a:tr>
              <a:tr h="809983">
                <a:tc>
                  <a:txBody>
                    <a:bodyPr/>
                    <a:lstStyle/>
                    <a:p>
                      <a:r>
                        <a:rPr lang="en-US" dirty="0"/>
                        <a:t>Being told to share a computer game with their sibling</a:t>
                      </a:r>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2179009007"/>
                  </a:ext>
                </a:extLst>
              </a:tr>
              <a:tr h="809983">
                <a:tc>
                  <a:txBody>
                    <a:bodyPr/>
                    <a:lstStyle/>
                    <a:p>
                      <a:r>
                        <a:rPr lang="en-US" dirty="0"/>
                        <a:t>Being told to eat something they don’t like</a:t>
                      </a:r>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3451390997"/>
                  </a:ext>
                </a:extLst>
              </a:tr>
              <a:tr h="809983">
                <a:tc>
                  <a:txBody>
                    <a:bodyPr/>
                    <a:lstStyle/>
                    <a:p>
                      <a:r>
                        <a:rPr lang="en-US" dirty="0"/>
                        <a:t>Being reprimanded for being late in front of the class</a:t>
                      </a:r>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205568484"/>
                  </a:ext>
                </a:extLst>
              </a:tr>
            </a:tbl>
          </a:graphicData>
        </a:graphic>
      </p:graphicFrame>
    </p:spTree>
    <p:extLst>
      <p:ext uri="{BB962C8B-B14F-4D97-AF65-F5344CB8AC3E}">
        <p14:creationId xmlns:p14="http://schemas.microsoft.com/office/powerpoint/2010/main" val="28452012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FC3E10-A182-596B-6A57-4C0F4DE33A80}"/>
              </a:ext>
            </a:extLst>
          </p:cNvPr>
          <p:cNvSpPr>
            <a:spLocks noGrp="1"/>
          </p:cNvSpPr>
          <p:nvPr>
            <p:ph type="title"/>
          </p:nvPr>
        </p:nvSpPr>
        <p:spPr>
          <a:xfrm>
            <a:off x="838200" y="365125"/>
            <a:ext cx="10515600" cy="1325563"/>
          </a:xfrm>
        </p:spPr>
        <p:txBody>
          <a:bodyPr anchor="ctr">
            <a:normAutofit/>
          </a:bodyPr>
          <a:lstStyle/>
          <a:p>
            <a:r>
              <a:rPr lang="en-US" dirty="0"/>
              <a:t>Emotion Coaching Step 1 – be a S.T.A.R.</a:t>
            </a:r>
          </a:p>
        </p:txBody>
      </p:sp>
      <p:sp>
        <p:nvSpPr>
          <p:cNvPr id="8199" name="Content Placeholder 2">
            <a:extLst>
              <a:ext uri="{FF2B5EF4-FFF2-40B4-BE49-F238E27FC236}">
                <a16:creationId xmlns:a16="http://schemas.microsoft.com/office/drawing/2014/main" id="{3E4BC919-6893-B93B-00DF-EC7913006702}"/>
              </a:ext>
            </a:extLst>
          </p:cNvPr>
          <p:cNvSpPr>
            <a:spLocks noGrp="1"/>
          </p:cNvSpPr>
          <p:nvPr>
            <p:ph sz="half" idx="1"/>
          </p:nvPr>
        </p:nvSpPr>
        <p:spPr>
          <a:xfrm>
            <a:off x="838199" y="1472010"/>
            <a:ext cx="6832024" cy="4351338"/>
          </a:xfrm>
        </p:spPr>
        <p:txBody>
          <a:bodyPr>
            <a:normAutofit lnSpcReduction="10000"/>
          </a:bodyPr>
          <a:lstStyle/>
          <a:p>
            <a:r>
              <a:rPr lang="en-US" b="1" dirty="0">
                <a:solidFill>
                  <a:schemeClr val="accent4"/>
                </a:solidFill>
              </a:rPr>
              <a:t>Stop</a:t>
            </a:r>
            <a:r>
              <a:rPr lang="en-US" dirty="0"/>
              <a:t> don’t react straight away, how is the </a:t>
            </a:r>
            <a:r>
              <a:rPr lang="en-US" dirty="0" err="1"/>
              <a:t>behaviour</a:t>
            </a:r>
            <a:r>
              <a:rPr lang="en-US" dirty="0"/>
              <a:t> making me feel?</a:t>
            </a:r>
          </a:p>
          <a:p>
            <a:pPr marL="0" indent="0">
              <a:buNone/>
            </a:pPr>
            <a:endParaRPr lang="en-US" dirty="0"/>
          </a:p>
          <a:p>
            <a:r>
              <a:rPr lang="en-US" b="1" dirty="0">
                <a:solidFill>
                  <a:schemeClr val="accent4"/>
                </a:solidFill>
              </a:rPr>
              <a:t>Think</a:t>
            </a:r>
            <a:r>
              <a:rPr lang="en-US" dirty="0"/>
              <a:t> what is going on for the child? What feelings are underneath the </a:t>
            </a:r>
            <a:r>
              <a:rPr lang="en-US" dirty="0" err="1"/>
              <a:t>behaviour</a:t>
            </a:r>
            <a:r>
              <a:rPr lang="en-US" dirty="0"/>
              <a:t>?</a:t>
            </a:r>
          </a:p>
          <a:p>
            <a:pPr marL="0" indent="0">
              <a:buNone/>
            </a:pPr>
            <a:endParaRPr lang="en-US" dirty="0"/>
          </a:p>
          <a:p>
            <a:r>
              <a:rPr lang="en-US" b="1" dirty="0">
                <a:solidFill>
                  <a:schemeClr val="accent4"/>
                </a:solidFill>
              </a:rPr>
              <a:t>Attune</a:t>
            </a:r>
            <a:r>
              <a:rPr lang="en-US" dirty="0"/>
              <a:t> put yourself in the child’s shoes</a:t>
            </a:r>
          </a:p>
          <a:p>
            <a:pPr marL="0" indent="0">
              <a:buNone/>
            </a:pPr>
            <a:endParaRPr lang="en-US" dirty="0"/>
          </a:p>
          <a:p>
            <a:r>
              <a:rPr lang="en-US" b="1" dirty="0">
                <a:solidFill>
                  <a:schemeClr val="accent4"/>
                </a:solidFill>
              </a:rPr>
              <a:t>Reflect</a:t>
            </a:r>
            <a:r>
              <a:rPr lang="en-US" dirty="0"/>
              <a:t> what would be an equivalent situation for you?</a:t>
            </a:r>
          </a:p>
        </p:txBody>
      </p:sp>
      <p:pic>
        <p:nvPicPr>
          <p:cNvPr id="8194" name="Picture 2" descr="119,200+ Star Clip Art Stock Illustrations, Royalty-Free Vector Graphics &amp;  Clip Art - iStock | Star shape">
            <a:extLst>
              <a:ext uri="{FF2B5EF4-FFF2-40B4-BE49-F238E27FC236}">
                <a16:creationId xmlns:a16="http://schemas.microsoft.com/office/drawing/2014/main" id="{4A578FF6-8647-D61A-44E1-38EAA65AD25F}"/>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7670223" y="1253331"/>
            <a:ext cx="4351338" cy="4351338"/>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81878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259822-6CB5-3B15-3117-A063DA63EDE5}"/>
              </a:ext>
            </a:extLst>
          </p:cNvPr>
          <p:cNvSpPr>
            <a:spLocks noGrp="1"/>
          </p:cNvSpPr>
          <p:nvPr>
            <p:ph type="title"/>
          </p:nvPr>
        </p:nvSpPr>
        <p:spPr/>
        <p:txBody>
          <a:bodyPr>
            <a:normAutofit/>
          </a:bodyPr>
          <a:lstStyle/>
          <a:p>
            <a:r>
              <a:rPr lang="en-US" sz="4000" dirty="0"/>
              <a:t>Emotion Coaching Step 2 – validate and label</a:t>
            </a:r>
          </a:p>
        </p:txBody>
      </p:sp>
      <p:sp>
        <p:nvSpPr>
          <p:cNvPr id="3" name="Content Placeholder 2">
            <a:extLst>
              <a:ext uri="{FF2B5EF4-FFF2-40B4-BE49-F238E27FC236}">
                <a16:creationId xmlns:a16="http://schemas.microsoft.com/office/drawing/2014/main" id="{2004A2B2-8B31-816C-FEE4-D2B7743FCB9A}"/>
              </a:ext>
            </a:extLst>
          </p:cNvPr>
          <p:cNvSpPr>
            <a:spLocks noGrp="1"/>
          </p:cNvSpPr>
          <p:nvPr>
            <p:ph idx="1"/>
          </p:nvPr>
        </p:nvSpPr>
        <p:spPr/>
        <p:txBody>
          <a:bodyPr>
            <a:normAutofit fontScale="92500" lnSpcReduction="10000"/>
          </a:bodyPr>
          <a:lstStyle/>
          <a:p>
            <a:r>
              <a:rPr lang="en-US" dirty="0"/>
              <a:t>I’ve noticed that… </a:t>
            </a:r>
          </a:p>
          <a:p>
            <a:r>
              <a:rPr lang="en-US" dirty="0"/>
              <a:t>I wonder if you’re feeling…</a:t>
            </a:r>
          </a:p>
          <a:p>
            <a:r>
              <a:rPr lang="en-US" dirty="0"/>
              <a:t>It seems that…</a:t>
            </a:r>
          </a:p>
          <a:p>
            <a:r>
              <a:rPr lang="en-US" dirty="0"/>
              <a:t>That sounds as if it was…</a:t>
            </a:r>
          </a:p>
          <a:p>
            <a:r>
              <a:rPr lang="en-US" dirty="0"/>
              <a:t>I’m sorry that happened to you</a:t>
            </a:r>
          </a:p>
          <a:p>
            <a:r>
              <a:rPr lang="en-US" dirty="0"/>
              <a:t>I would feel… if that were me</a:t>
            </a:r>
          </a:p>
          <a:p>
            <a:r>
              <a:rPr lang="en-US" dirty="0"/>
              <a:t>It’s OK to feel…</a:t>
            </a:r>
          </a:p>
          <a:p>
            <a:r>
              <a:rPr lang="en-US" dirty="0"/>
              <a:t>I get it</a:t>
            </a:r>
          </a:p>
          <a:p>
            <a:r>
              <a:rPr lang="en-US" dirty="0"/>
              <a:t>No wonder you were feeling…</a:t>
            </a:r>
          </a:p>
          <a:p>
            <a:endParaRPr lang="en-US" dirty="0"/>
          </a:p>
        </p:txBody>
      </p:sp>
    </p:spTree>
    <p:extLst>
      <p:ext uri="{BB962C8B-B14F-4D97-AF65-F5344CB8AC3E}">
        <p14:creationId xmlns:p14="http://schemas.microsoft.com/office/powerpoint/2010/main" val="25133596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964104-D71A-04E2-197B-F657E02C61AC}"/>
              </a:ext>
            </a:extLst>
          </p:cNvPr>
          <p:cNvSpPr>
            <a:spLocks noGrp="1"/>
          </p:cNvSpPr>
          <p:nvPr>
            <p:ph type="title"/>
          </p:nvPr>
        </p:nvSpPr>
        <p:spPr/>
        <p:txBody>
          <a:bodyPr>
            <a:normAutofit/>
          </a:bodyPr>
          <a:lstStyle/>
          <a:p>
            <a:r>
              <a:rPr lang="en-US" sz="4000" dirty="0"/>
              <a:t>Emotion Coaching Step 3 – set expectations</a:t>
            </a:r>
          </a:p>
        </p:txBody>
      </p:sp>
      <p:sp>
        <p:nvSpPr>
          <p:cNvPr id="3" name="Content Placeholder 2">
            <a:extLst>
              <a:ext uri="{FF2B5EF4-FFF2-40B4-BE49-F238E27FC236}">
                <a16:creationId xmlns:a16="http://schemas.microsoft.com/office/drawing/2014/main" id="{59201665-7FE7-0F55-7CCA-66EA5A96C870}"/>
              </a:ext>
            </a:extLst>
          </p:cNvPr>
          <p:cNvSpPr>
            <a:spLocks noGrp="1"/>
          </p:cNvSpPr>
          <p:nvPr>
            <p:ph idx="1"/>
          </p:nvPr>
        </p:nvSpPr>
        <p:spPr/>
        <p:txBody>
          <a:bodyPr>
            <a:normAutofit lnSpcReduction="10000"/>
          </a:bodyPr>
          <a:lstStyle/>
          <a:p>
            <a:r>
              <a:rPr lang="en-US" dirty="0"/>
              <a:t>I understand you’re frustrated but it’s not OK to hit. Let’s find another way</a:t>
            </a:r>
          </a:p>
          <a:p>
            <a:r>
              <a:rPr lang="en-US" dirty="0"/>
              <a:t>It’s OK to feel sad. It’s not alright to hurt me</a:t>
            </a:r>
          </a:p>
          <a:p>
            <a:r>
              <a:rPr lang="en-US" dirty="0"/>
              <a:t>I </a:t>
            </a:r>
            <a:r>
              <a:rPr lang="en-US" dirty="0" err="1"/>
              <a:t>realise</a:t>
            </a:r>
            <a:r>
              <a:rPr lang="en-US" dirty="0"/>
              <a:t> it’s annoying when plans change but you have to stay where I can see you so I can keep you safe</a:t>
            </a:r>
          </a:p>
          <a:p>
            <a:r>
              <a:rPr lang="en-US" dirty="0"/>
              <a:t>I know you love this game but so does your brother and we need to find a fair way to share the controller</a:t>
            </a:r>
          </a:p>
          <a:p>
            <a:r>
              <a:rPr lang="en-US" dirty="0"/>
              <a:t>Remember we try to use words</a:t>
            </a:r>
          </a:p>
          <a:p>
            <a:r>
              <a:rPr lang="en-US" dirty="0"/>
              <a:t>Remember we use kind hands in this family</a:t>
            </a:r>
          </a:p>
        </p:txBody>
      </p:sp>
    </p:spTree>
    <p:extLst>
      <p:ext uri="{BB962C8B-B14F-4D97-AF65-F5344CB8AC3E}">
        <p14:creationId xmlns:p14="http://schemas.microsoft.com/office/powerpoint/2010/main" val="39698641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840698-4E69-E478-008B-F942EC20210A}"/>
              </a:ext>
            </a:extLst>
          </p:cNvPr>
          <p:cNvSpPr>
            <a:spLocks noGrp="1"/>
          </p:cNvSpPr>
          <p:nvPr>
            <p:ph type="title"/>
          </p:nvPr>
        </p:nvSpPr>
        <p:spPr/>
        <p:txBody>
          <a:bodyPr>
            <a:normAutofit/>
          </a:bodyPr>
          <a:lstStyle/>
          <a:p>
            <a:r>
              <a:rPr lang="en-US" sz="3600" dirty="0"/>
              <a:t>Emotion Coaching Step 4 – joint problem solving</a:t>
            </a:r>
          </a:p>
        </p:txBody>
      </p:sp>
      <p:sp>
        <p:nvSpPr>
          <p:cNvPr id="3" name="Content Placeholder 2">
            <a:extLst>
              <a:ext uri="{FF2B5EF4-FFF2-40B4-BE49-F238E27FC236}">
                <a16:creationId xmlns:a16="http://schemas.microsoft.com/office/drawing/2014/main" id="{F4EE7A59-4077-0C3B-57A0-F2E2B63AB1B8}"/>
              </a:ext>
            </a:extLst>
          </p:cNvPr>
          <p:cNvSpPr>
            <a:spLocks noGrp="1"/>
          </p:cNvSpPr>
          <p:nvPr>
            <p:ph idx="1"/>
          </p:nvPr>
        </p:nvSpPr>
        <p:spPr/>
        <p:txBody>
          <a:bodyPr>
            <a:normAutofit fontScale="92500" lnSpcReduction="10000"/>
          </a:bodyPr>
          <a:lstStyle/>
          <a:p>
            <a:r>
              <a:rPr lang="en-US" dirty="0"/>
              <a:t>Explore:</a:t>
            </a:r>
          </a:p>
          <a:p>
            <a:pPr marL="0" indent="0">
              <a:buNone/>
            </a:pPr>
            <a:r>
              <a:rPr lang="en-US" dirty="0"/>
              <a:t>What did you want to happen? What do you think they wanted?</a:t>
            </a:r>
          </a:p>
          <a:p>
            <a:pPr marL="0" indent="0">
              <a:buNone/>
            </a:pPr>
            <a:r>
              <a:rPr lang="en-US" dirty="0"/>
              <a:t>How did it make you feel? What does your body feel like now?</a:t>
            </a:r>
          </a:p>
          <a:p>
            <a:r>
              <a:rPr lang="en-US" dirty="0"/>
              <a:t>Share ideas:</a:t>
            </a:r>
          </a:p>
          <a:p>
            <a:pPr marL="0" indent="0">
              <a:buNone/>
            </a:pPr>
            <a:r>
              <a:rPr lang="en-US" dirty="0"/>
              <a:t>Can you think of a different way to deal with it next time?</a:t>
            </a:r>
          </a:p>
          <a:p>
            <a:pPr marL="0" indent="0">
              <a:buNone/>
            </a:pPr>
            <a:r>
              <a:rPr lang="en-US" dirty="0"/>
              <a:t>How about if you…? Let’s sort this out.</a:t>
            </a:r>
          </a:p>
          <a:p>
            <a:r>
              <a:rPr lang="en-US" dirty="0"/>
              <a:t>Agree solutions:</a:t>
            </a:r>
          </a:p>
          <a:p>
            <a:pPr marL="0" indent="0">
              <a:buNone/>
            </a:pPr>
            <a:r>
              <a:rPr lang="en-US" dirty="0"/>
              <a:t>Let’s look at our list. Which one of these looks like it could help?</a:t>
            </a:r>
          </a:p>
          <a:p>
            <a:pPr marL="0" indent="0">
              <a:buNone/>
            </a:pPr>
            <a:r>
              <a:rPr lang="en-US" dirty="0"/>
              <a:t>You could try X or Y, which one sounds like a good plan?</a:t>
            </a:r>
          </a:p>
        </p:txBody>
      </p:sp>
    </p:spTree>
    <p:extLst>
      <p:ext uri="{BB962C8B-B14F-4D97-AF65-F5344CB8AC3E}">
        <p14:creationId xmlns:p14="http://schemas.microsoft.com/office/powerpoint/2010/main" val="20045888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A388A-681D-8CF8-8452-5ADF393B9511}"/>
              </a:ext>
            </a:extLst>
          </p:cNvPr>
          <p:cNvSpPr>
            <a:spLocks noGrp="1"/>
          </p:cNvSpPr>
          <p:nvPr>
            <p:ph type="title"/>
          </p:nvPr>
        </p:nvSpPr>
        <p:spPr/>
        <p:txBody>
          <a:bodyPr/>
          <a:lstStyle/>
          <a:p>
            <a:r>
              <a:rPr lang="en-US" dirty="0"/>
              <a:t>Scenarios</a:t>
            </a:r>
          </a:p>
        </p:txBody>
      </p:sp>
      <p:sp>
        <p:nvSpPr>
          <p:cNvPr id="3" name="Content Placeholder 2">
            <a:extLst>
              <a:ext uri="{FF2B5EF4-FFF2-40B4-BE49-F238E27FC236}">
                <a16:creationId xmlns:a16="http://schemas.microsoft.com/office/drawing/2014/main" id="{0F057A7E-39E3-D45B-B01F-BC4827BBB704}"/>
              </a:ext>
            </a:extLst>
          </p:cNvPr>
          <p:cNvSpPr>
            <a:spLocks noGrp="1"/>
          </p:cNvSpPr>
          <p:nvPr>
            <p:ph idx="1"/>
          </p:nvPr>
        </p:nvSpPr>
        <p:spPr>
          <a:xfrm>
            <a:off x="838200" y="1334125"/>
            <a:ext cx="10515600" cy="4524785"/>
          </a:xfrm>
        </p:spPr>
        <p:txBody>
          <a:bodyPr>
            <a:normAutofit fontScale="92500" lnSpcReduction="10000"/>
          </a:bodyPr>
          <a:lstStyle/>
          <a:p>
            <a:r>
              <a:rPr lang="en-US" dirty="0"/>
              <a:t>You receive a message saying that your child has been kicking a friend’s son and now they don’t want to come to school. You pick your moment and bring it up during a car journey but your child says they don’t want to talk about it.</a:t>
            </a:r>
          </a:p>
          <a:p>
            <a:endParaRPr lang="en-US" dirty="0"/>
          </a:p>
          <a:p>
            <a:r>
              <a:rPr lang="en-US" dirty="0"/>
              <a:t>You ask your child to stop gaming and to come and eat dinner. On the third reminder you unplug the console and shout that if they don’t stop being ungrateful their dinner is going in the bin. </a:t>
            </a:r>
          </a:p>
          <a:p>
            <a:endParaRPr lang="en-US" dirty="0"/>
          </a:p>
          <a:p>
            <a:r>
              <a:rPr lang="en-US" dirty="0"/>
              <a:t>Your child misses a penalty in a football match and runs over to you, bursting into tears. The referee is waiting for your daughter to return to the pitch before restarting the game and all eyes are on you. </a:t>
            </a:r>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27727975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FAA67-BD94-5557-3147-D8D77784E152}"/>
              </a:ext>
            </a:extLst>
          </p:cNvPr>
          <p:cNvSpPr>
            <a:spLocks noGrp="1"/>
          </p:cNvSpPr>
          <p:nvPr>
            <p:ph type="title"/>
          </p:nvPr>
        </p:nvSpPr>
        <p:spPr/>
        <p:txBody>
          <a:bodyPr/>
          <a:lstStyle/>
          <a:p>
            <a:r>
              <a:rPr lang="en-US" dirty="0"/>
              <a:t>Instead of:</a:t>
            </a:r>
          </a:p>
        </p:txBody>
      </p:sp>
      <p:sp>
        <p:nvSpPr>
          <p:cNvPr id="4" name="Oval Callout 3">
            <a:extLst>
              <a:ext uri="{FF2B5EF4-FFF2-40B4-BE49-F238E27FC236}">
                <a16:creationId xmlns:a16="http://schemas.microsoft.com/office/drawing/2014/main" id="{0D7C4C11-F10F-550F-1319-DA7571ED15F1}"/>
              </a:ext>
            </a:extLst>
          </p:cNvPr>
          <p:cNvSpPr/>
          <p:nvPr/>
        </p:nvSpPr>
        <p:spPr>
          <a:xfrm>
            <a:off x="838200" y="1510259"/>
            <a:ext cx="3057993" cy="1918741"/>
          </a:xfrm>
          <a:prstGeom prst="wedgeEllipseCallout">
            <a:avLst/>
          </a:prstGeom>
          <a:solidFill>
            <a:srgbClr val="50C9B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It’s not that bad</a:t>
            </a:r>
          </a:p>
        </p:txBody>
      </p:sp>
      <p:sp>
        <p:nvSpPr>
          <p:cNvPr id="5" name="Oval Callout 4">
            <a:extLst>
              <a:ext uri="{FF2B5EF4-FFF2-40B4-BE49-F238E27FC236}">
                <a16:creationId xmlns:a16="http://schemas.microsoft.com/office/drawing/2014/main" id="{06915226-876A-D213-0C28-D07B9F29B4D9}"/>
              </a:ext>
            </a:extLst>
          </p:cNvPr>
          <p:cNvSpPr/>
          <p:nvPr/>
        </p:nvSpPr>
        <p:spPr>
          <a:xfrm>
            <a:off x="8881672" y="2940570"/>
            <a:ext cx="3057993" cy="1918741"/>
          </a:xfrm>
          <a:prstGeom prst="wedgeEllipse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Don’t be a baby</a:t>
            </a:r>
          </a:p>
        </p:txBody>
      </p:sp>
      <p:sp>
        <p:nvSpPr>
          <p:cNvPr id="6" name="Oval Callout 5">
            <a:extLst>
              <a:ext uri="{FF2B5EF4-FFF2-40B4-BE49-F238E27FC236}">
                <a16:creationId xmlns:a16="http://schemas.microsoft.com/office/drawing/2014/main" id="{C9038AF4-8408-2DDE-D28F-CE6728A36789}"/>
              </a:ext>
            </a:extLst>
          </p:cNvPr>
          <p:cNvSpPr/>
          <p:nvPr/>
        </p:nvSpPr>
        <p:spPr>
          <a:xfrm>
            <a:off x="5446425" y="2940569"/>
            <a:ext cx="3057993" cy="1918741"/>
          </a:xfrm>
          <a:prstGeom prst="wedgeEllipseCallout">
            <a:avLst/>
          </a:prstGeom>
          <a:solidFill>
            <a:srgbClr val="50C9B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Because I said so</a:t>
            </a:r>
          </a:p>
        </p:txBody>
      </p:sp>
      <p:sp>
        <p:nvSpPr>
          <p:cNvPr id="7" name="Oval Callout 6">
            <a:extLst>
              <a:ext uri="{FF2B5EF4-FFF2-40B4-BE49-F238E27FC236}">
                <a16:creationId xmlns:a16="http://schemas.microsoft.com/office/drawing/2014/main" id="{F2C3684E-AD48-8780-162B-167B5AE836C8}"/>
              </a:ext>
            </a:extLst>
          </p:cNvPr>
          <p:cNvSpPr/>
          <p:nvPr/>
        </p:nvSpPr>
        <p:spPr>
          <a:xfrm>
            <a:off x="4237220" y="396887"/>
            <a:ext cx="3057993" cy="1918741"/>
          </a:xfrm>
          <a:prstGeom prst="wedgeEllipse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You should be ashamed of yourself</a:t>
            </a:r>
          </a:p>
        </p:txBody>
      </p:sp>
      <p:sp>
        <p:nvSpPr>
          <p:cNvPr id="8" name="Oval Callout 7">
            <a:extLst>
              <a:ext uri="{FF2B5EF4-FFF2-40B4-BE49-F238E27FC236}">
                <a16:creationId xmlns:a16="http://schemas.microsoft.com/office/drawing/2014/main" id="{29FF7F11-A948-5409-F9AE-8EF7E69A8AD1}"/>
              </a:ext>
            </a:extLst>
          </p:cNvPr>
          <p:cNvSpPr/>
          <p:nvPr/>
        </p:nvSpPr>
        <p:spPr>
          <a:xfrm>
            <a:off x="7954781" y="896687"/>
            <a:ext cx="3057993" cy="1918741"/>
          </a:xfrm>
          <a:prstGeom prst="wedgeEllipseCallout">
            <a:avLst/>
          </a:prstGeom>
          <a:solidFill>
            <a:srgbClr val="50C9B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Why are you always like this?</a:t>
            </a:r>
          </a:p>
        </p:txBody>
      </p:sp>
      <p:sp>
        <p:nvSpPr>
          <p:cNvPr id="9" name="Oval Callout 8">
            <a:extLst>
              <a:ext uri="{FF2B5EF4-FFF2-40B4-BE49-F238E27FC236}">
                <a16:creationId xmlns:a16="http://schemas.microsoft.com/office/drawing/2014/main" id="{79514300-AD37-4207-654E-155F38A64C85}"/>
              </a:ext>
            </a:extLst>
          </p:cNvPr>
          <p:cNvSpPr/>
          <p:nvPr/>
        </p:nvSpPr>
        <p:spPr>
          <a:xfrm>
            <a:off x="2084882" y="3491459"/>
            <a:ext cx="3057993" cy="1918741"/>
          </a:xfrm>
          <a:prstGeom prst="wedgeEllipse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Calm down!</a:t>
            </a:r>
          </a:p>
        </p:txBody>
      </p:sp>
    </p:spTree>
    <p:extLst>
      <p:ext uri="{BB962C8B-B14F-4D97-AF65-F5344CB8AC3E}">
        <p14:creationId xmlns:p14="http://schemas.microsoft.com/office/powerpoint/2010/main" val="7957927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DFCEB0-1D31-5563-E585-BB9363A77B5A}"/>
              </a:ext>
            </a:extLst>
          </p:cNvPr>
          <p:cNvSpPr>
            <a:spLocks noGrp="1"/>
          </p:cNvSpPr>
          <p:nvPr>
            <p:ph type="title"/>
          </p:nvPr>
        </p:nvSpPr>
        <p:spPr/>
        <p:txBody>
          <a:bodyPr/>
          <a:lstStyle/>
          <a:p>
            <a:r>
              <a:rPr lang="en-US" dirty="0"/>
              <a:t>Try:</a:t>
            </a:r>
          </a:p>
        </p:txBody>
      </p:sp>
      <p:sp>
        <p:nvSpPr>
          <p:cNvPr id="4" name="Oval Callout 3">
            <a:extLst>
              <a:ext uri="{FF2B5EF4-FFF2-40B4-BE49-F238E27FC236}">
                <a16:creationId xmlns:a16="http://schemas.microsoft.com/office/drawing/2014/main" id="{FBFDFDCA-1F42-B046-F0C4-1E9851F890DC}"/>
              </a:ext>
            </a:extLst>
          </p:cNvPr>
          <p:cNvSpPr/>
          <p:nvPr/>
        </p:nvSpPr>
        <p:spPr>
          <a:xfrm>
            <a:off x="8942882" y="233905"/>
            <a:ext cx="3057993" cy="1918741"/>
          </a:xfrm>
          <a:prstGeom prst="wedgeEllipse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You seem disappointed</a:t>
            </a:r>
          </a:p>
        </p:txBody>
      </p:sp>
      <p:sp>
        <p:nvSpPr>
          <p:cNvPr id="5" name="Oval Callout 4">
            <a:extLst>
              <a:ext uri="{FF2B5EF4-FFF2-40B4-BE49-F238E27FC236}">
                <a16:creationId xmlns:a16="http://schemas.microsoft.com/office/drawing/2014/main" id="{3114A78E-2A88-DA48-6330-70243A53DFB3}"/>
              </a:ext>
            </a:extLst>
          </p:cNvPr>
          <p:cNvSpPr/>
          <p:nvPr/>
        </p:nvSpPr>
        <p:spPr>
          <a:xfrm>
            <a:off x="3249118" y="4574134"/>
            <a:ext cx="3057993" cy="1918741"/>
          </a:xfrm>
          <a:prstGeom prst="wedgeEllipse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I’m here for you</a:t>
            </a:r>
          </a:p>
        </p:txBody>
      </p:sp>
      <p:sp>
        <p:nvSpPr>
          <p:cNvPr id="6" name="Oval Callout 5">
            <a:extLst>
              <a:ext uri="{FF2B5EF4-FFF2-40B4-BE49-F238E27FC236}">
                <a16:creationId xmlns:a16="http://schemas.microsoft.com/office/drawing/2014/main" id="{2EDBDE45-1444-209A-F890-87893E30DC37}"/>
              </a:ext>
            </a:extLst>
          </p:cNvPr>
          <p:cNvSpPr/>
          <p:nvPr/>
        </p:nvSpPr>
        <p:spPr>
          <a:xfrm>
            <a:off x="191125" y="4207942"/>
            <a:ext cx="3057993" cy="1918741"/>
          </a:xfrm>
          <a:prstGeom prst="wedgeEllipse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I can see your shoulders are tense and your face is frowning</a:t>
            </a:r>
          </a:p>
        </p:txBody>
      </p:sp>
      <p:sp>
        <p:nvSpPr>
          <p:cNvPr id="7" name="Oval Callout 6">
            <a:extLst>
              <a:ext uri="{FF2B5EF4-FFF2-40B4-BE49-F238E27FC236}">
                <a16:creationId xmlns:a16="http://schemas.microsoft.com/office/drawing/2014/main" id="{CB56AEB7-B706-145E-F668-508476CD1425}"/>
              </a:ext>
            </a:extLst>
          </p:cNvPr>
          <p:cNvSpPr/>
          <p:nvPr/>
        </p:nvSpPr>
        <p:spPr>
          <a:xfrm>
            <a:off x="5703758" y="233905"/>
            <a:ext cx="3057993" cy="1918741"/>
          </a:xfrm>
          <a:prstGeom prst="wedgeEllipseCallout">
            <a:avLst/>
          </a:prstGeom>
          <a:solidFill>
            <a:srgbClr val="50C9B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I can see that you’re unhappy</a:t>
            </a:r>
          </a:p>
        </p:txBody>
      </p:sp>
      <p:sp>
        <p:nvSpPr>
          <p:cNvPr id="8" name="Oval Callout 7">
            <a:extLst>
              <a:ext uri="{FF2B5EF4-FFF2-40B4-BE49-F238E27FC236}">
                <a16:creationId xmlns:a16="http://schemas.microsoft.com/office/drawing/2014/main" id="{0D44BC40-8B64-D4DA-90C0-982CF26D4E4E}"/>
              </a:ext>
            </a:extLst>
          </p:cNvPr>
          <p:cNvSpPr/>
          <p:nvPr/>
        </p:nvSpPr>
        <p:spPr>
          <a:xfrm>
            <a:off x="7102838" y="4383166"/>
            <a:ext cx="3057993" cy="1918741"/>
          </a:xfrm>
          <a:prstGeom prst="wedgeEllipseCallout">
            <a:avLst/>
          </a:prstGeom>
          <a:solidFill>
            <a:srgbClr val="50C9B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Let’s take some deep breaths together and then make a plan</a:t>
            </a:r>
          </a:p>
        </p:txBody>
      </p:sp>
      <p:sp>
        <p:nvSpPr>
          <p:cNvPr id="9" name="Oval Callout 8">
            <a:extLst>
              <a:ext uri="{FF2B5EF4-FFF2-40B4-BE49-F238E27FC236}">
                <a16:creationId xmlns:a16="http://schemas.microsoft.com/office/drawing/2014/main" id="{D35459F7-C389-D869-E6C9-CD7463F1F1FA}"/>
              </a:ext>
            </a:extLst>
          </p:cNvPr>
          <p:cNvSpPr/>
          <p:nvPr/>
        </p:nvSpPr>
        <p:spPr>
          <a:xfrm>
            <a:off x="8942882" y="2449234"/>
            <a:ext cx="3057993" cy="1918741"/>
          </a:xfrm>
          <a:prstGeom prst="wedgeEllipseCallout">
            <a:avLst/>
          </a:prstGeom>
          <a:solidFill>
            <a:srgbClr val="50C9B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You really wanted to go to the party and now you’re cross that you can’t go</a:t>
            </a:r>
          </a:p>
        </p:txBody>
      </p:sp>
      <p:sp>
        <p:nvSpPr>
          <p:cNvPr id="10" name="Oval Callout 9">
            <a:extLst>
              <a:ext uri="{FF2B5EF4-FFF2-40B4-BE49-F238E27FC236}">
                <a16:creationId xmlns:a16="http://schemas.microsoft.com/office/drawing/2014/main" id="{C1AE0C27-AEC2-7C88-E530-A13422B5DF6F}"/>
              </a:ext>
            </a:extLst>
          </p:cNvPr>
          <p:cNvSpPr/>
          <p:nvPr/>
        </p:nvSpPr>
        <p:spPr>
          <a:xfrm>
            <a:off x="2464634" y="365125"/>
            <a:ext cx="3057993" cy="1918741"/>
          </a:xfrm>
          <a:prstGeom prst="wedgeEllipse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This is really hard for you right now</a:t>
            </a:r>
          </a:p>
        </p:txBody>
      </p:sp>
      <p:sp>
        <p:nvSpPr>
          <p:cNvPr id="11" name="Oval Callout 10">
            <a:extLst>
              <a:ext uri="{FF2B5EF4-FFF2-40B4-BE49-F238E27FC236}">
                <a16:creationId xmlns:a16="http://schemas.microsoft.com/office/drawing/2014/main" id="{975F1841-350A-F7EB-6D1C-74973B6BE466}"/>
              </a:ext>
            </a:extLst>
          </p:cNvPr>
          <p:cNvSpPr/>
          <p:nvPr/>
        </p:nvSpPr>
        <p:spPr>
          <a:xfrm>
            <a:off x="0" y="1696023"/>
            <a:ext cx="3057993" cy="1918741"/>
          </a:xfrm>
          <a:prstGeom prst="wedgeEllipseCallout">
            <a:avLst/>
          </a:prstGeom>
          <a:solidFill>
            <a:srgbClr val="50C9B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I wonder what would be a better way to do things next time?</a:t>
            </a:r>
          </a:p>
        </p:txBody>
      </p:sp>
      <p:sp>
        <p:nvSpPr>
          <p:cNvPr id="12" name="Oval Callout 11">
            <a:extLst>
              <a:ext uri="{FF2B5EF4-FFF2-40B4-BE49-F238E27FC236}">
                <a16:creationId xmlns:a16="http://schemas.microsoft.com/office/drawing/2014/main" id="{90B1803C-6AB9-E47D-503C-BF8986F6B6D1}"/>
              </a:ext>
            </a:extLst>
          </p:cNvPr>
          <p:cNvSpPr/>
          <p:nvPr/>
        </p:nvSpPr>
        <p:spPr>
          <a:xfrm>
            <a:off x="2726959" y="2634998"/>
            <a:ext cx="3057993" cy="1918741"/>
          </a:xfrm>
          <a:prstGeom prst="wedgeEllipseCallout">
            <a:avLst/>
          </a:prstGeom>
          <a:solidFill>
            <a:srgbClr val="50C9B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What can we do to fix this?</a:t>
            </a:r>
          </a:p>
        </p:txBody>
      </p:sp>
      <p:sp>
        <p:nvSpPr>
          <p:cNvPr id="13" name="Oval Callout 12">
            <a:extLst>
              <a:ext uri="{FF2B5EF4-FFF2-40B4-BE49-F238E27FC236}">
                <a16:creationId xmlns:a16="http://schemas.microsoft.com/office/drawing/2014/main" id="{73DA86BE-646B-5AC2-F2F8-10317757DD73}"/>
              </a:ext>
            </a:extLst>
          </p:cNvPr>
          <p:cNvSpPr/>
          <p:nvPr/>
        </p:nvSpPr>
        <p:spPr>
          <a:xfrm>
            <a:off x="5834920" y="2404019"/>
            <a:ext cx="3057993" cy="1918741"/>
          </a:xfrm>
          <a:prstGeom prst="wedgeEllipse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Can you help me to understand?</a:t>
            </a:r>
          </a:p>
        </p:txBody>
      </p:sp>
    </p:spTree>
    <p:extLst>
      <p:ext uri="{BB962C8B-B14F-4D97-AF65-F5344CB8AC3E}">
        <p14:creationId xmlns:p14="http://schemas.microsoft.com/office/powerpoint/2010/main" val="42384616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C84F6-A494-95DD-9656-A084AB916510}"/>
              </a:ext>
            </a:extLst>
          </p:cNvPr>
          <p:cNvSpPr>
            <a:spLocks noGrp="1"/>
          </p:cNvSpPr>
          <p:nvPr>
            <p:ph type="title"/>
          </p:nvPr>
        </p:nvSpPr>
        <p:spPr/>
        <p:txBody>
          <a:bodyPr/>
          <a:lstStyle/>
          <a:p>
            <a:r>
              <a:rPr lang="en-US" dirty="0"/>
              <a:t>The benefits of Emotion Coaching</a:t>
            </a:r>
          </a:p>
        </p:txBody>
      </p:sp>
      <p:sp>
        <p:nvSpPr>
          <p:cNvPr id="4" name="Explosion 1 3">
            <a:extLst>
              <a:ext uri="{FF2B5EF4-FFF2-40B4-BE49-F238E27FC236}">
                <a16:creationId xmlns:a16="http://schemas.microsoft.com/office/drawing/2014/main" id="{310ABD27-9119-3FFD-0F47-4B8D3DB7F7B8}"/>
              </a:ext>
            </a:extLst>
          </p:cNvPr>
          <p:cNvSpPr/>
          <p:nvPr/>
        </p:nvSpPr>
        <p:spPr>
          <a:xfrm>
            <a:off x="959370" y="1379095"/>
            <a:ext cx="3252866" cy="2683240"/>
          </a:xfrm>
          <a:prstGeom prst="irregularSeal1">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dirty="0"/>
              <a:t>Delayed gratification and impulse control</a:t>
            </a:r>
          </a:p>
        </p:txBody>
      </p:sp>
      <p:sp>
        <p:nvSpPr>
          <p:cNvPr id="5" name="Explosion 1 4">
            <a:extLst>
              <a:ext uri="{FF2B5EF4-FFF2-40B4-BE49-F238E27FC236}">
                <a16:creationId xmlns:a16="http://schemas.microsoft.com/office/drawing/2014/main" id="{FB5BA03C-7972-4D32-AA28-AEAB37586FBB}"/>
              </a:ext>
            </a:extLst>
          </p:cNvPr>
          <p:cNvSpPr/>
          <p:nvPr/>
        </p:nvSpPr>
        <p:spPr>
          <a:xfrm>
            <a:off x="4153522" y="3734685"/>
            <a:ext cx="3252866" cy="2683240"/>
          </a:xfrm>
          <a:prstGeom prst="irregularSeal1">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dirty="0"/>
              <a:t>Socially included and popular</a:t>
            </a:r>
          </a:p>
        </p:txBody>
      </p:sp>
      <p:sp>
        <p:nvSpPr>
          <p:cNvPr id="6" name="Explosion 1 5">
            <a:extLst>
              <a:ext uri="{FF2B5EF4-FFF2-40B4-BE49-F238E27FC236}">
                <a16:creationId xmlns:a16="http://schemas.microsoft.com/office/drawing/2014/main" id="{AD3EEBCB-EE40-40FD-AF9D-4B3CDA30E3F8}"/>
              </a:ext>
            </a:extLst>
          </p:cNvPr>
          <p:cNvSpPr/>
          <p:nvPr/>
        </p:nvSpPr>
        <p:spPr>
          <a:xfrm>
            <a:off x="8516911" y="3468974"/>
            <a:ext cx="3252866" cy="2683240"/>
          </a:xfrm>
          <a:prstGeom prst="irregularSeal1">
            <a:avLst/>
          </a:prstGeom>
          <a:solidFill>
            <a:srgbClr val="50C9B5"/>
          </a:solidFill>
        </p:spPr>
        <p:style>
          <a:lnRef idx="1">
            <a:schemeClr val="accent1"/>
          </a:lnRef>
          <a:fillRef idx="2">
            <a:schemeClr val="accent1"/>
          </a:fillRef>
          <a:effectRef idx="1">
            <a:schemeClr val="accent1"/>
          </a:effectRef>
          <a:fontRef idx="minor">
            <a:schemeClr val="dk1"/>
          </a:fontRef>
        </p:style>
        <p:txBody>
          <a:bodyPr rtlCol="0" anchor="ctr"/>
          <a:lstStyle/>
          <a:p>
            <a:pPr algn="ctr"/>
            <a:r>
              <a:rPr lang="en-US" dirty="0"/>
              <a:t>Fewer infectious diseases</a:t>
            </a:r>
          </a:p>
        </p:txBody>
      </p:sp>
      <p:sp>
        <p:nvSpPr>
          <p:cNvPr id="7" name="Explosion 1 6">
            <a:extLst>
              <a:ext uri="{FF2B5EF4-FFF2-40B4-BE49-F238E27FC236}">
                <a16:creationId xmlns:a16="http://schemas.microsoft.com/office/drawing/2014/main" id="{44E0E775-CC32-9E34-3788-6735A502BE36}"/>
              </a:ext>
            </a:extLst>
          </p:cNvPr>
          <p:cNvSpPr/>
          <p:nvPr/>
        </p:nvSpPr>
        <p:spPr>
          <a:xfrm>
            <a:off x="5322759" y="1379095"/>
            <a:ext cx="3252866" cy="2683240"/>
          </a:xfrm>
          <a:prstGeom prst="irregularSeal1">
            <a:avLst/>
          </a:prstGeom>
          <a:solidFill>
            <a:srgbClr val="50C9B5"/>
          </a:solidFill>
        </p:spPr>
        <p:style>
          <a:lnRef idx="1">
            <a:schemeClr val="accent1"/>
          </a:lnRef>
          <a:fillRef idx="2">
            <a:schemeClr val="accent1"/>
          </a:fillRef>
          <a:effectRef idx="1">
            <a:schemeClr val="accent1"/>
          </a:effectRef>
          <a:fontRef idx="minor">
            <a:schemeClr val="dk1"/>
          </a:fontRef>
        </p:style>
        <p:txBody>
          <a:bodyPr rtlCol="0" anchor="ctr"/>
          <a:lstStyle/>
          <a:p>
            <a:pPr algn="ctr"/>
            <a:r>
              <a:rPr lang="en-US" dirty="0"/>
              <a:t>Self soothing and resilience</a:t>
            </a:r>
          </a:p>
        </p:txBody>
      </p:sp>
      <p:sp>
        <p:nvSpPr>
          <p:cNvPr id="8" name="Explosion 1 7">
            <a:extLst>
              <a:ext uri="{FF2B5EF4-FFF2-40B4-BE49-F238E27FC236}">
                <a16:creationId xmlns:a16="http://schemas.microsoft.com/office/drawing/2014/main" id="{0B856F37-BF66-C416-49E7-B5C9782A647D}"/>
              </a:ext>
            </a:extLst>
          </p:cNvPr>
          <p:cNvSpPr/>
          <p:nvPr/>
        </p:nvSpPr>
        <p:spPr>
          <a:xfrm>
            <a:off x="8939134" y="785734"/>
            <a:ext cx="3252866" cy="2683240"/>
          </a:xfrm>
          <a:prstGeom prst="irregularSeal1">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dirty="0"/>
              <a:t>Academic achievement</a:t>
            </a:r>
          </a:p>
        </p:txBody>
      </p:sp>
      <p:sp>
        <p:nvSpPr>
          <p:cNvPr id="9" name="Explosion 1 8">
            <a:extLst>
              <a:ext uri="{FF2B5EF4-FFF2-40B4-BE49-F238E27FC236}">
                <a16:creationId xmlns:a16="http://schemas.microsoft.com/office/drawing/2014/main" id="{726A9E04-B925-C95A-4EBA-288B0E4BB39E}"/>
              </a:ext>
            </a:extLst>
          </p:cNvPr>
          <p:cNvSpPr/>
          <p:nvPr/>
        </p:nvSpPr>
        <p:spPr>
          <a:xfrm>
            <a:off x="678307" y="3898327"/>
            <a:ext cx="3252866" cy="2683240"/>
          </a:xfrm>
          <a:prstGeom prst="irregularSeal1">
            <a:avLst/>
          </a:prstGeom>
          <a:solidFill>
            <a:srgbClr val="50C9B5"/>
          </a:solidFill>
        </p:spPr>
        <p:style>
          <a:lnRef idx="1">
            <a:schemeClr val="accent1"/>
          </a:lnRef>
          <a:fillRef idx="2">
            <a:schemeClr val="accent1"/>
          </a:fillRef>
          <a:effectRef idx="1">
            <a:schemeClr val="accent1"/>
          </a:effectRef>
          <a:fontRef idx="minor">
            <a:schemeClr val="dk1"/>
          </a:fontRef>
        </p:style>
        <p:txBody>
          <a:bodyPr rtlCol="0" anchor="ctr"/>
          <a:lstStyle/>
          <a:p>
            <a:pPr algn="ctr"/>
            <a:r>
              <a:rPr lang="en-US" dirty="0"/>
              <a:t>Adults feel more in control and have better adult-child relationships</a:t>
            </a:r>
          </a:p>
        </p:txBody>
      </p:sp>
    </p:spTree>
    <p:extLst>
      <p:ext uri="{BB962C8B-B14F-4D97-AF65-F5344CB8AC3E}">
        <p14:creationId xmlns:p14="http://schemas.microsoft.com/office/powerpoint/2010/main" val="4025082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4FA35-2ED4-BBBE-A9B0-5230D11D46A0}"/>
              </a:ext>
            </a:extLst>
          </p:cNvPr>
          <p:cNvSpPr>
            <a:spLocks noGrp="1"/>
          </p:cNvSpPr>
          <p:nvPr>
            <p:ph type="title"/>
          </p:nvPr>
        </p:nvSpPr>
        <p:spPr/>
        <p:txBody>
          <a:bodyPr/>
          <a:lstStyle/>
          <a:p>
            <a:r>
              <a:rPr lang="en-US" dirty="0"/>
              <a:t>Reminders:</a:t>
            </a:r>
          </a:p>
        </p:txBody>
      </p:sp>
      <p:sp>
        <p:nvSpPr>
          <p:cNvPr id="3" name="Content Placeholder 2">
            <a:extLst>
              <a:ext uri="{FF2B5EF4-FFF2-40B4-BE49-F238E27FC236}">
                <a16:creationId xmlns:a16="http://schemas.microsoft.com/office/drawing/2014/main" id="{861DAB5E-806D-3C7C-D31F-C3B6C53820E3}"/>
              </a:ext>
            </a:extLst>
          </p:cNvPr>
          <p:cNvSpPr>
            <a:spLocks noGrp="1"/>
          </p:cNvSpPr>
          <p:nvPr>
            <p:ph idx="1"/>
          </p:nvPr>
        </p:nvSpPr>
        <p:spPr/>
        <p:txBody>
          <a:bodyPr>
            <a:normAutofit fontScale="92500" lnSpcReduction="10000"/>
          </a:bodyPr>
          <a:lstStyle/>
          <a:p>
            <a:r>
              <a:rPr lang="en-US" dirty="0"/>
              <a:t>Not every moment is an Emotion Coaching moment!</a:t>
            </a:r>
          </a:p>
          <a:p>
            <a:r>
              <a:rPr lang="en-US" dirty="0"/>
              <a:t>Connection before correction</a:t>
            </a:r>
          </a:p>
          <a:p>
            <a:r>
              <a:rPr lang="en-US" dirty="0"/>
              <a:t>The 4Ss: seen, safe, soothed, secure</a:t>
            </a:r>
          </a:p>
          <a:p>
            <a:r>
              <a:rPr lang="en-US" dirty="0"/>
              <a:t>Name it to tame it</a:t>
            </a:r>
          </a:p>
          <a:p>
            <a:r>
              <a:rPr lang="en-US" dirty="0"/>
              <a:t>More in control but less controlling</a:t>
            </a:r>
          </a:p>
          <a:p>
            <a:r>
              <a:rPr lang="en-US" dirty="0"/>
              <a:t>Be kind and compassionate not cruel and unkind</a:t>
            </a:r>
          </a:p>
          <a:p>
            <a:r>
              <a:rPr lang="en-US" dirty="0"/>
              <a:t>Know your own triggers and crumple buttons</a:t>
            </a:r>
          </a:p>
          <a:p>
            <a:r>
              <a:rPr lang="en-US" dirty="0"/>
              <a:t>You can’t pour from an empty cup</a:t>
            </a:r>
          </a:p>
          <a:p>
            <a:r>
              <a:rPr lang="en-US" dirty="0"/>
              <a:t>Repair is a valuable life lesson for your child – good enough parenting</a:t>
            </a:r>
          </a:p>
        </p:txBody>
      </p:sp>
    </p:spTree>
    <p:extLst>
      <p:ext uri="{BB962C8B-B14F-4D97-AF65-F5344CB8AC3E}">
        <p14:creationId xmlns:p14="http://schemas.microsoft.com/office/powerpoint/2010/main" val="24312769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CFCC2-6930-AC52-F9C1-3963210DBF90}"/>
              </a:ext>
            </a:extLst>
          </p:cNvPr>
          <p:cNvSpPr>
            <a:spLocks noGrp="1"/>
          </p:cNvSpPr>
          <p:nvPr>
            <p:ph type="title"/>
          </p:nvPr>
        </p:nvSpPr>
        <p:spPr/>
        <p:txBody>
          <a:bodyPr/>
          <a:lstStyle/>
          <a:p>
            <a:r>
              <a:rPr lang="en-US" dirty="0"/>
              <a:t>A note on neurodivergence</a:t>
            </a:r>
          </a:p>
        </p:txBody>
      </p:sp>
      <p:sp>
        <p:nvSpPr>
          <p:cNvPr id="4" name="Content Placeholder 3">
            <a:extLst>
              <a:ext uri="{FF2B5EF4-FFF2-40B4-BE49-F238E27FC236}">
                <a16:creationId xmlns:a16="http://schemas.microsoft.com/office/drawing/2014/main" id="{3F859AB0-F295-E10C-D7A6-37EABBDA6330}"/>
              </a:ext>
            </a:extLst>
          </p:cNvPr>
          <p:cNvSpPr>
            <a:spLocks noGrp="1"/>
          </p:cNvSpPr>
          <p:nvPr>
            <p:ph sz="half" idx="1"/>
          </p:nvPr>
        </p:nvSpPr>
        <p:spPr>
          <a:xfrm>
            <a:off x="838200" y="1454046"/>
            <a:ext cx="4633210" cy="4351338"/>
          </a:xfrm>
        </p:spPr>
        <p:txBody>
          <a:bodyPr/>
          <a:lstStyle/>
          <a:p>
            <a:pPr marL="0" indent="0">
              <a:buNone/>
            </a:pPr>
            <a:endParaRPr lang="en-US" dirty="0"/>
          </a:p>
          <a:p>
            <a:pPr marL="0" indent="0">
              <a:buNone/>
            </a:pPr>
            <a:r>
              <a:rPr lang="en-US" dirty="0"/>
              <a:t>Five practical tips:</a:t>
            </a:r>
          </a:p>
          <a:p>
            <a:pPr marL="0" indent="0">
              <a:buNone/>
            </a:pPr>
            <a:endParaRPr lang="en-US" dirty="0"/>
          </a:p>
          <a:p>
            <a:pPr marL="0" indent="0">
              <a:buNone/>
            </a:pPr>
            <a:r>
              <a:rPr lang="en-US" dirty="0">
                <a:hlinkClick r:id="rId3"/>
              </a:rPr>
              <a:t>https://wordsmatter.org/wp-content/uploads/2024/03/Words-Matter-Talking-to-neurodivergent-children-and-young-people.pdf</a:t>
            </a:r>
            <a:r>
              <a:rPr lang="en-US" dirty="0"/>
              <a:t> </a:t>
            </a:r>
          </a:p>
        </p:txBody>
      </p:sp>
      <p:sp>
        <p:nvSpPr>
          <p:cNvPr id="5" name="Content Placeholder 4">
            <a:extLst>
              <a:ext uri="{FF2B5EF4-FFF2-40B4-BE49-F238E27FC236}">
                <a16:creationId xmlns:a16="http://schemas.microsoft.com/office/drawing/2014/main" id="{6FF292C0-3C02-EB0F-2BAC-5A9BB552B8B8}"/>
              </a:ext>
            </a:extLst>
          </p:cNvPr>
          <p:cNvSpPr>
            <a:spLocks noGrp="1"/>
          </p:cNvSpPr>
          <p:nvPr>
            <p:ph sz="half" idx="2"/>
          </p:nvPr>
        </p:nvSpPr>
        <p:spPr>
          <a:xfrm>
            <a:off x="5921115" y="1454047"/>
            <a:ext cx="5981075" cy="4557010"/>
          </a:xfrm>
        </p:spPr>
        <p:txBody>
          <a:bodyPr/>
          <a:lstStyle/>
          <a:p>
            <a:pPr marL="0" indent="0">
              <a:buNone/>
            </a:pPr>
            <a:r>
              <a:rPr lang="en-US" dirty="0"/>
              <a:t>Collaborative and Proactive Solutions</a:t>
            </a:r>
          </a:p>
          <a:p>
            <a:pPr marL="0" indent="0">
              <a:buNone/>
            </a:pPr>
            <a:endParaRPr lang="en-US" dirty="0"/>
          </a:p>
        </p:txBody>
      </p:sp>
      <p:pic>
        <p:nvPicPr>
          <p:cNvPr id="2050" name="Picture 2" descr="The Explosive Child [Sixth Edition]: A ...">
            <a:extLst>
              <a:ext uri="{FF2B5EF4-FFF2-40B4-BE49-F238E27FC236}">
                <a16:creationId xmlns:a16="http://schemas.microsoft.com/office/drawing/2014/main" id="{76141CBB-448D-B091-C1CE-13FFB5674E1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87013" y="2248694"/>
            <a:ext cx="2324100" cy="350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27916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24F4C2-5B22-A872-E22C-A3FC2197AF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40D999-F455-0B9B-DBEE-F765D5AC73A4}"/>
              </a:ext>
            </a:extLst>
          </p:cNvPr>
          <p:cNvSpPr>
            <a:spLocks noGrp="1"/>
          </p:cNvSpPr>
          <p:nvPr>
            <p:ph type="title"/>
          </p:nvPr>
        </p:nvSpPr>
        <p:spPr/>
        <p:txBody>
          <a:bodyPr/>
          <a:lstStyle/>
          <a:p>
            <a:r>
              <a:rPr lang="en-US" dirty="0"/>
              <a:t>Further information and support</a:t>
            </a:r>
          </a:p>
        </p:txBody>
      </p:sp>
      <p:sp>
        <p:nvSpPr>
          <p:cNvPr id="3" name="Content Placeholder 2">
            <a:extLst>
              <a:ext uri="{FF2B5EF4-FFF2-40B4-BE49-F238E27FC236}">
                <a16:creationId xmlns:a16="http://schemas.microsoft.com/office/drawing/2014/main" id="{88D48376-6178-7C27-1DC3-C2A71BE5E35F}"/>
              </a:ext>
            </a:extLst>
          </p:cNvPr>
          <p:cNvSpPr>
            <a:spLocks noGrp="1"/>
          </p:cNvSpPr>
          <p:nvPr>
            <p:ph idx="1"/>
          </p:nvPr>
        </p:nvSpPr>
        <p:spPr/>
        <p:txBody>
          <a:bodyPr>
            <a:normAutofit lnSpcReduction="10000"/>
          </a:bodyPr>
          <a:lstStyle/>
          <a:p>
            <a:pPr marL="0" indent="0">
              <a:buNone/>
            </a:pPr>
            <a:r>
              <a:rPr lang="en-US" dirty="0"/>
              <a:t>Emotion Coaching UK</a:t>
            </a:r>
          </a:p>
          <a:p>
            <a:pPr marL="0" indent="0">
              <a:buNone/>
            </a:pPr>
            <a:r>
              <a:rPr lang="en-US" dirty="0">
                <a:hlinkClick r:id="rId2"/>
              </a:rPr>
              <a:t>https://www.emotioncoachinguk.com/resources-for-professionals-parents-carers</a:t>
            </a:r>
            <a:endParaRPr lang="en-US" dirty="0"/>
          </a:p>
          <a:p>
            <a:pPr marL="0" indent="0">
              <a:buNone/>
            </a:pPr>
            <a:endParaRPr lang="en-US" dirty="0"/>
          </a:p>
          <a:p>
            <a:pPr marL="0" indent="0">
              <a:buNone/>
            </a:pPr>
            <a:r>
              <a:rPr lang="en-US" dirty="0"/>
              <a:t>Dr Becky Bailey coaching videos</a:t>
            </a:r>
          </a:p>
          <a:p>
            <a:pPr marL="0" indent="0">
              <a:buNone/>
            </a:pPr>
            <a:r>
              <a:rPr lang="en-US" dirty="0"/>
              <a:t>Anger </a:t>
            </a:r>
            <a:r>
              <a:rPr lang="en-US" dirty="0">
                <a:hlinkClick r:id="rId3"/>
              </a:rPr>
              <a:t>https://www.youtube.com/watch?v=xs7OWBj_GiE&amp;t=24s</a:t>
            </a:r>
            <a:endParaRPr lang="en-US" dirty="0"/>
          </a:p>
          <a:p>
            <a:pPr marL="0" indent="0">
              <a:buNone/>
            </a:pPr>
            <a:r>
              <a:rPr lang="en-US" dirty="0"/>
              <a:t>Happiness </a:t>
            </a:r>
            <a:r>
              <a:rPr lang="en-US" dirty="0">
                <a:hlinkClick r:id="rId4"/>
              </a:rPr>
              <a:t>https://www.youtube.com/watch?v=J3_iGzQwQvk</a:t>
            </a:r>
            <a:r>
              <a:rPr lang="en-US" dirty="0"/>
              <a:t> </a:t>
            </a:r>
          </a:p>
          <a:p>
            <a:pPr marL="0" indent="0">
              <a:buNone/>
            </a:pPr>
            <a:r>
              <a:rPr lang="en-US" dirty="0"/>
              <a:t>Sadness </a:t>
            </a:r>
            <a:r>
              <a:rPr lang="en-US" dirty="0">
                <a:hlinkClick r:id="rId5"/>
              </a:rPr>
              <a:t>https://www.youtube.com/watch?v=foOHvyv9CVI</a:t>
            </a:r>
            <a:endParaRPr lang="en-US" dirty="0"/>
          </a:p>
          <a:p>
            <a:pPr marL="0" indent="0">
              <a:buNone/>
            </a:pPr>
            <a:r>
              <a:rPr lang="en-US" dirty="0"/>
              <a:t>Fear </a:t>
            </a:r>
            <a:r>
              <a:rPr lang="en-US" dirty="0">
                <a:hlinkClick r:id="rId6"/>
              </a:rPr>
              <a:t>https://www.youtube.com/watch?v=U-Wtx-F7rXQ</a:t>
            </a:r>
            <a:r>
              <a:rPr lang="en-US" dirty="0"/>
              <a:t> </a:t>
            </a:r>
          </a:p>
        </p:txBody>
      </p:sp>
    </p:spTree>
    <p:extLst>
      <p:ext uri="{BB962C8B-B14F-4D97-AF65-F5344CB8AC3E}">
        <p14:creationId xmlns:p14="http://schemas.microsoft.com/office/powerpoint/2010/main" val="19655757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22E28-F67F-AD95-19BD-F888FCBF41DA}"/>
              </a:ext>
            </a:extLst>
          </p:cNvPr>
          <p:cNvSpPr>
            <a:spLocks noGrp="1"/>
          </p:cNvSpPr>
          <p:nvPr>
            <p:ph type="title"/>
          </p:nvPr>
        </p:nvSpPr>
        <p:spPr/>
        <p:txBody>
          <a:bodyPr/>
          <a:lstStyle/>
          <a:p>
            <a:r>
              <a:rPr lang="en-US" dirty="0"/>
              <a:t>Further information and support</a:t>
            </a:r>
          </a:p>
        </p:txBody>
      </p:sp>
      <p:sp>
        <p:nvSpPr>
          <p:cNvPr id="3" name="Content Placeholder 2">
            <a:extLst>
              <a:ext uri="{FF2B5EF4-FFF2-40B4-BE49-F238E27FC236}">
                <a16:creationId xmlns:a16="http://schemas.microsoft.com/office/drawing/2014/main" id="{EFB2A299-EFCC-42FD-DC2F-24CF8E358D00}"/>
              </a:ext>
            </a:extLst>
          </p:cNvPr>
          <p:cNvSpPr>
            <a:spLocks noGrp="1"/>
          </p:cNvSpPr>
          <p:nvPr>
            <p:ph idx="1"/>
          </p:nvPr>
        </p:nvSpPr>
        <p:spPr/>
        <p:txBody>
          <a:bodyPr>
            <a:normAutofit fontScale="85000" lnSpcReduction="20000"/>
          </a:bodyPr>
          <a:lstStyle/>
          <a:p>
            <a:pPr marL="0" indent="0">
              <a:buNone/>
            </a:pPr>
            <a:r>
              <a:rPr lang="en-US" dirty="0"/>
              <a:t>Centre for Emotional Health</a:t>
            </a:r>
          </a:p>
          <a:p>
            <a:pPr marL="0" indent="0">
              <a:buNone/>
            </a:pPr>
            <a:r>
              <a:rPr lang="en-US" dirty="0"/>
              <a:t>Step by step guides, tip sheets, print outs and templates</a:t>
            </a:r>
          </a:p>
          <a:p>
            <a:pPr marL="0" indent="0">
              <a:buNone/>
            </a:pPr>
            <a:r>
              <a:rPr lang="en-US" dirty="0">
                <a:solidFill>
                  <a:srgbClr val="0563C1"/>
                </a:solidFill>
                <a:hlinkClick r:id="rId2">
                  <a:extLst>
                    <a:ext uri="{A12FA001-AC4F-418D-AE19-62706E023703}">
                      <ahyp:hlinkClr xmlns:ahyp="http://schemas.microsoft.com/office/drawing/2018/hyperlinkcolor" val="tx"/>
                    </a:ext>
                  </a:extLst>
                </a:hlinkClick>
              </a:rPr>
              <a:t>https://www.centreforemotionalhealth.org.uk/more-information/for-families/</a:t>
            </a:r>
            <a:r>
              <a:rPr lang="en-US" dirty="0"/>
              <a:t> </a:t>
            </a:r>
          </a:p>
          <a:p>
            <a:pPr marL="0" indent="0">
              <a:buNone/>
            </a:pPr>
            <a:endParaRPr lang="en-US" dirty="0"/>
          </a:p>
          <a:p>
            <a:pPr marL="0" indent="0">
              <a:buNone/>
            </a:pPr>
            <a:r>
              <a:rPr lang="en-US" dirty="0"/>
              <a:t>Words Matter</a:t>
            </a:r>
          </a:p>
          <a:p>
            <a:pPr marL="0" indent="0">
              <a:buNone/>
            </a:pPr>
            <a:r>
              <a:rPr lang="en-US" dirty="0"/>
              <a:t>Five Practical Tips for Communicating with Children</a:t>
            </a:r>
          </a:p>
          <a:p>
            <a:pPr marL="0" indent="0">
              <a:buNone/>
            </a:pPr>
            <a:r>
              <a:rPr lang="en-US" dirty="0">
                <a:hlinkClick r:id="rId3"/>
              </a:rPr>
              <a:t>https://wordsmatter.org/wp-content/uploads/2023/03/how-adults-can-build-children-up-not-knock-them-down.pdf</a:t>
            </a:r>
            <a:r>
              <a:rPr lang="en-US" dirty="0"/>
              <a:t> </a:t>
            </a:r>
          </a:p>
          <a:p>
            <a:pPr marL="0" indent="0">
              <a:buNone/>
            </a:pPr>
            <a:r>
              <a:rPr lang="en-US" dirty="0"/>
              <a:t>What Not to Say</a:t>
            </a:r>
          </a:p>
          <a:p>
            <a:pPr marL="0" indent="0">
              <a:buNone/>
            </a:pPr>
            <a:r>
              <a:rPr lang="en-US" dirty="0">
                <a:hlinkClick r:id="rId4"/>
              </a:rPr>
              <a:t>https://wordsmatter.org/wp-content/uploads/2025/02/words-matter-3-things-to-avoid-saying-to-a-child-when.and-what-to-say-instead.pdf</a:t>
            </a:r>
            <a:r>
              <a:rPr lang="en-US" dirty="0"/>
              <a:t> </a:t>
            </a:r>
          </a:p>
        </p:txBody>
      </p:sp>
    </p:spTree>
    <p:extLst>
      <p:ext uri="{BB962C8B-B14F-4D97-AF65-F5344CB8AC3E}">
        <p14:creationId xmlns:p14="http://schemas.microsoft.com/office/powerpoint/2010/main" val="17559312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6633AA-2723-7585-E085-DCC249C718E6}"/>
              </a:ext>
            </a:extLst>
          </p:cNvPr>
          <p:cNvSpPr>
            <a:spLocks noGrp="1"/>
          </p:cNvSpPr>
          <p:nvPr>
            <p:ph type="title"/>
          </p:nvPr>
        </p:nvSpPr>
        <p:spPr/>
        <p:txBody>
          <a:bodyPr/>
          <a:lstStyle/>
          <a:p>
            <a:r>
              <a:rPr lang="en-US" dirty="0"/>
              <a:t>Further information and support</a:t>
            </a:r>
          </a:p>
        </p:txBody>
      </p:sp>
      <p:sp>
        <p:nvSpPr>
          <p:cNvPr id="3" name="Content Placeholder 2">
            <a:extLst>
              <a:ext uri="{FF2B5EF4-FFF2-40B4-BE49-F238E27FC236}">
                <a16:creationId xmlns:a16="http://schemas.microsoft.com/office/drawing/2014/main" id="{436A779C-21B1-E9E0-0A50-43F4FB4E83D4}"/>
              </a:ext>
            </a:extLst>
          </p:cNvPr>
          <p:cNvSpPr>
            <a:spLocks noGrp="1"/>
          </p:cNvSpPr>
          <p:nvPr>
            <p:ph idx="1"/>
          </p:nvPr>
        </p:nvSpPr>
        <p:spPr/>
        <p:txBody>
          <a:bodyPr>
            <a:normAutofit lnSpcReduction="10000"/>
          </a:bodyPr>
          <a:lstStyle/>
          <a:p>
            <a:pPr marL="0" indent="0">
              <a:buNone/>
            </a:pPr>
            <a:r>
              <a:rPr lang="en-US" dirty="0"/>
              <a:t>The Nurturing </a:t>
            </a:r>
            <a:r>
              <a:rPr lang="en-US" dirty="0" err="1"/>
              <a:t>Programme</a:t>
            </a:r>
            <a:endParaRPr lang="en-US" dirty="0"/>
          </a:p>
          <a:p>
            <a:r>
              <a:rPr lang="en-US" dirty="0"/>
              <a:t>Free at the point of delivery</a:t>
            </a:r>
          </a:p>
          <a:p>
            <a:r>
              <a:rPr lang="en-US" dirty="0"/>
              <a:t>Aimed at parents of 3-11 year olds</a:t>
            </a:r>
          </a:p>
          <a:p>
            <a:r>
              <a:rPr lang="en-US" dirty="0"/>
              <a:t>3-5 weeks</a:t>
            </a:r>
          </a:p>
          <a:p>
            <a:r>
              <a:rPr lang="en-US" dirty="0"/>
              <a:t>Parents only, no children</a:t>
            </a:r>
          </a:p>
          <a:p>
            <a:r>
              <a:rPr lang="en-US" dirty="0"/>
              <a:t>Covers communication, understanding </a:t>
            </a:r>
            <a:r>
              <a:rPr lang="en-US" dirty="0" err="1"/>
              <a:t>behaviour</a:t>
            </a:r>
            <a:r>
              <a:rPr lang="en-US" dirty="0"/>
              <a:t>, emotional health</a:t>
            </a:r>
          </a:p>
          <a:p>
            <a:r>
              <a:rPr lang="en-US" dirty="0"/>
              <a:t>Suitable for children with additional needs – no diagnosis needed</a:t>
            </a:r>
          </a:p>
          <a:p>
            <a:r>
              <a:rPr lang="en-US" dirty="0">
                <a:hlinkClick r:id="rId2"/>
              </a:rPr>
              <a:t>https://familyinfo.buckinghamshire.gov.uk/advice-and-support/parenting/free-parenting-courses/</a:t>
            </a:r>
            <a:r>
              <a:rPr lang="en-US" dirty="0"/>
              <a:t> </a:t>
            </a:r>
          </a:p>
        </p:txBody>
      </p:sp>
      <p:pic>
        <p:nvPicPr>
          <p:cNvPr id="3074" name="Picture 2" descr="Buckinghamshire Council | Aylesbury, Chiltern, South Bucks ...">
            <a:extLst>
              <a:ext uri="{FF2B5EF4-FFF2-40B4-BE49-F238E27FC236}">
                <a16:creationId xmlns:a16="http://schemas.microsoft.com/office/drawing/2014/main" id="{15CEE9E5-0763-0929-7380-B35E8B4886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64118" y="365125"/>
            <a:ext cx="2779426" cy="27794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08633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4D6043-F74A-6346-4F27-756F16C581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F0A8FD-B032-1BA5-3ECD-985FB9C0920D}"/>
              </a:ext>
            </a:extLst>
          </p:cNvPr>
          <p:cNvSpPr>
            <a:spLocks noGrp="1"/>
          </p:cNvSpPr>
          <p:nvPr>
            <p:ph type="title"/>
          </p:nvPr>
        </p:nvSpPr>
        <p:spPr/>
        <p:txBody>
          <a:bodyPr/>
          <a:lstStyle/>
          <a:p>
            <a:r>
              <a:rPr lang="en-US" dirty="0"/>
              <a:t>Further information and support</a:t>
            </a:r>
          </a:p>
        </p:txBody>
      </p:sp>
      <p:sp>
        <p:nvSpPr>
          <p:cNvPr id="3" name="Content Placeholder 2">
            <a:extLst>
              <a:ext uri="{FF2B5EF4-FFF2-40B4-BE49-F238E27FC236}">
                <a16:creationId xmlns:a16="http://schemas.microsoft.com/office/drawing/2014/main" id="{CFAEBEE2-C2B2-E4F8-B4D3-6711E18DA59B}"/>
              </a:ext>
            </a:extLst>
          </p:cNvPr>
          <p:cNvSpPr>
            <a:spLocks noGrp="1"/>
          </p:cNvSpPr>
          <p:nvPr>
            <p:ph idx="1"/>
          </p:nvPr>
        </p:nvSpPr>
        <p:spPr/>
        <p:txBody>
          <a:bodyPr>
            <a:normAutofit lnSpcReduction="10000"/>
          </a:bodyPr>
          <a:lstStyle/>
          <a:p>
            <a:pPr marL="0" indent="0">
              <a:buNone/>
            </a:pPr>
            <a:r>
              <a:rPr lang="en-US" dirty="0"/>
              <a:t>How to move up to secondary school:</a:t>
            </a:r>
          </a:p>
          <a:p>
            <a:r>
              <a:rPr lang="en-US" dirty="0"/>
              <a:t>Online session for Year 6s (via Teams, no need for </a:t>
            </a:r>
          </a:p>
          <a:p>
            <a:pPr marL="0" indent="0">
              <a:buNone/>
            </a:pPr>
            <a:r>
              <a:rPr lang="en-US" dirty="0"/>
              <a:t>cameras and microphones to be on) </a:t>
            </a:r>
          </a:p>
          <a:p>
            <a:r>
              <a:rPr lang="en-US" dirty="0"/>
              <a:t>27</a:t>
            </a:r>
            <a:r>
              <a:rPr lang="en-US" baseline="30000" dirty="0"/>
              <a:t>th</a:t>
            </a:r>
            <a:r>
              <a:rPr lang="en-US" dirty="0"/>
              <a:t> May 11-1 or 12</a:t>
            </a:r>
            <a:r>
              <a:rPr lang="en-US" baseline="30000" dirty="0"/>
              <a:t>th</a:t>
            </a:r>
            <a:r>
              <a:rPr lang="en-US" dirty="0"/>
              <a:t> August 1-3</a:t>
            </a:r>
          </a:p>
          <a:p>
            <a:r>
              <a:rPr lang="en-US" dirty="0"/>
              <a:t>Covers what to expect, making friends, getting </a:t>
            </a:r>
            <a:r>
              <a:rPr lang="en-US" dirty="0" err="1"/>
              <a:t>organised</a:t>
            </a:r>
            <a:endParaRPr lang="en-US" dirty="0"/>
          </a:p>
          <a:p>
            <a:r>
              <a:rPr lang="en-US" dirty="0"/>
              <a:t>Can lead to Supporting Your Child’s Transition to Secondary School course for parents and carers</a:t>
            </a:r>
          </a:p>
          <a:p>
            <a:r>
              <a:rPr lang="en-US" dirty="0">
                <a:hlinkClick r:id="rId2"/>
              </a:rPr>
              <a:t>https://familyinfo.buckinghamshire.gov.uk/youth/youth-courses-and-support/help-for-young-people/</a:t>
            </a:r>
            <a:r>
              <a:rPr lang="en-US" dirty="0"/>
              <a:t> </a:t>
            </a:r>
          </a:p>
          <a:p>
            <a:endParaRPr lang="en-US" dirty="0"/>
          </a:p>
          <a:p>
            <a:endParaRPr lang="en-US" dirty="0"/>
          </a:p>
        </p:txBody>
      </p:sp>
      <p:pic>
        <p:nvPicPr>
          <p:cNvPr id="3074" name="Picture 2" descr="Buckinghamshire Council | Aylesbury, Chiltern, South Bucks ...">
            <a:extLst>
              <a:ext uri="{FF2B5EF4-FFF2-40B4-BE49-F238E27FC236}">
                <a16:creationId xmlns:a16="http://schemas.microsoft.com/office/drawing/2014/main" id="{94D199E4-D16C-49AA-1734-B1E95D81D6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64118" y="365125"/>
            <a:ext cx="2779426" cy="27794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54951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Franklin Gothic">
      <a:majorFont>
        <a:latin typeface="Franklin Gothic Medium" panose="020B0603020102020204"/>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4L presentation template" id="{43583AB7-A405-034A-A9B5-19644ACA5145}" vid="{66E2DC2D-AD5C-364F-8307-9A31E4F04B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10489</TotalTime>
  <Words>1522</Words>
  <Application>Microsoft Macintosh PowerPoint</Application>
  <PresentationFormat>Widescreen</PresentationFormat>
  <Paragraphs>226</Paragraphs>
  <Slides>30</Slides>
  <Notes>22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Apple Chancery</vt:lpstr>
      <vt:lpstr>Aptos</vt:lpstr>
      <vt:lpstr>Arial</vt:lpstr>
      <vt:lpstr>Calibri</vt:lpstr>
      <vt:lpstr>Franklin Gothic Book</vt:lpstr>
      <vt:lpstr>Franklin Gothic Medium</vt:lpstr>
      <vt:lpstr>YouTube Noto</vt:lpstr>
      <vt:lpstr>Office Theme</vt:lpstr>
      <vt:lpstr>Promoting positive behaviour and emotional wellbeing with your child at home</vt:lpstr>
      <vt:lpstr>Session overview</vt:lpstr>
      <vt:lpstr>What do we mean by ‘parenting’?</vt:lpstr>
      <vt:lpstr>Influences on parenting</vt:lpstr>
      <vt:lpstr>Parenting ‘pinch points’</vt:lpstr>
      <vt:lpstr>PowerPoint Presentation</vt:lpstr>
      <vt:lpstr>The Hand Model  of the Brain</vt:lpstr>
      <vt:lpstr>Four parenting  styles</vt:lpstr>
      <vt:lpstr>Examples of the four parenting styles</vt:lpstr>
      <vt:lpstr>Time to reflect</vt:lpstr>
      <vt:lpstr>Emotion Coaching</vt:lpstr>
      <vt:lpstr>Emotion Coaching - overview</vt:lpstr>
      <vt:lpstr>Before emotion coaching – child </vt:lpstr>
      <vt:lpstr>Before Emotion Coaching – adult </vt:lpstr>
      <vt:lpstr>Emotion Coaching Step 1 – recognise and empathise</vt:lpstr>
      <vt:lpstr>Empathising with children</vt:lpstr>
      <vt:lpstr>Emotion Coaching Step 1 – be a S.T.A.R.</vt:lpstr>
      <vt:lpstr>Emotion Coaching Step 2 – validate and label</vt:lpstr>
      <vt:lpstr>Emotion Coaching Step 3 – set expectations</vt:lpstr>
      <vt:lpstr>Emotion Coaching Step 4 – joint problem solving</vt:lpstr>
      <vt:lpstr>Scenarios</vt:lpstr>
      <vt:lpstr>Instead of:</vt:lpstr>
      <vt:lpstr>Try:</vt:lpstr>
      <vt:lpstr>The benefits of Emotion Coaching</vt:lpstr>
      <vt:lpstr>Reminders:</vt:lpstr>
      <vt:lpstr>A note on neurodivergence</vt:lpstr>
      <vt:lpstr>Further information and support</vt:lpstr>
      <vt:lpstr>Further information and support</vt:lpstr>
      <vt:lpstr>Further information and support</vt:lpstr>
      <vt:lpstr>Further information and support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Olliffe</dc:creator>
  <cp:lastModifiedBy>Clare Otter</cp:lastModifiedBy>
  <cp:revision>68</cp:revision>
  <cp:lastPrinted>2025-05-19T17:09:45Z</cp:lastPrinted>
  <dcterms:created xsi:type="dcterms:W3CDTF">2022-07-04T13:14:12Z</dcterms:created>
  <dcterms:modified xsi:type="dcterms:W3CDTF">2025-05-19T17:21:39Z</dcterms:modified>
</cp:coreProperties>
</file>