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0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  <p:sldMasterId id="2147483699" r:id="rId4"/>
    <p:sldMasterId id="2147483712" r:id="rId5"/>
    <p:sldMasterId id="2147483725" r:id="rId6"/>
    <p:sldMasterId id="2147483738" r:id="rId7"/>
    <p:sldMasterId id="2147483764" r:id="rId8"/>
    <p:sldMasterId id="2147483777" r:id="rId9"/>
    <p:sldMasterId id="2147483790" r:id="rId10"/>
    <p:sldMasterId id="2147483803" r:id="rId11"/>
  </p:sldMasterIdLst>
  <p:sldIdLst>
    <p:sldId id="268" r:id="rId12"/>
    <p:sldId id="271" r:id="rId13"/>
    <p:sldId id="287" r:id="rId14"/>
    <p:sldId id="257" r:id="rId15"/>
    <p:sldId id="258" r:id="rId16"/>
    <p:sldId id="259" r:id="rId17"/>
    <p:sldId id="260" r:id="rId18"/>
    <p:sldId id="261" r:id="rId19"/>
    <p:sldId id="262" r:id="rId20"/>
    <p:sldId id="269" r:id="rId21"/>
    <p:sldId id="270" r:id="rId22"/>
    <p:sldId id="276" r:id="rId23"/>
    <p:sldId id="277" r:id="rId24"/>
    <p:sldId id="272" r:id="rId25"/>
    <p:sldId id="274" r:id="rId26"/>
    <p:sldId id="273" r:id="rId27"/>
    <p:sldId id="275" r:id="rId28"/>
    <p:sldId id="278" r:id="rId29"/>
    <p:sldId id="279" r:id="rId30"/>
    <p:sldId id="283" r:id="rId31"/>
    <p:sldId id="284" r:id="rId32"/>
    <p:sldId id="285" r:id="rId33"/>
    <p:sldId id="286" r:id="rId34"/>
    <p:sldId id="288" r:id="rId35"/>
    <p:sldId id="263" r:id="rId36"/>
    <p:sldId id="289" r:id="rId37"/>
    <p:sldId id="265" r:id="rId38"/>
    <p:sldId id="266" r:id="rId39"/>
    <p:sldId id="304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81" r:id="rId48"/>
    <p:sldId id="280" r:id="rId49"/>
    <p:sldId id="282" r:id="rId50"/>
    <p:sldId id="298" r:id="rId51"/>
    <p:sldId id="297" r:id="rId52"/>
    <p:sldId id="301" r:id="rId53"/>
    <p:sldId id="303" r:id="rId54"/>
    <p:sldId id="302" r:id="rId55"/>
    <p:sldId id="300" r:id="rId56"/>
    <p:sldId id="299" r:id="rId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61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5807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7406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27509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879977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87143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16489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18801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54984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87716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24741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2868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84200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67559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25187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559960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90065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028192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7879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8320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5922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64042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84755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62871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61273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05073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837122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11553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30615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76908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16783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20247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637535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391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604985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924045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2651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016781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20180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436481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157809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56872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194306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512171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019568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439774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395918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963786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788101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1219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505901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554086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11471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59032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90180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344175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306790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9435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8398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502119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836179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72661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70400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165563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895620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554794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809543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723949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283631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671842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144205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479584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387366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513201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015881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129343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192986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857377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36628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502861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272742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376753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554952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049957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637617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100926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748168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413326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396065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683448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438616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735263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973840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238608"/>
      </p:ext>
    </p:extLst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239429"/>
      </p:ext>
    </p:extLst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85493"/>
      </p:ext>
    </p:extLst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66825"/>
      </p:ext>
    </p:extLst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871021"/>
      </p:ext>
    </p:extLst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06389"/>
      </p:ext>
    </p:extLst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217757"/>
      </p:ext>
    </p:extLst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470104"/>
      </p:ext>
    </p:extLst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352073"/>
      </p:ext>
    </p:extLst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411771"/>
      </p:ext>
    </p:extLst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7315"/>
      </p:ext>
    </p:extLst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587371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785700"/>
      </p:ext>
    </p:extLst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046174"/>
      </p:ext>
    </p:extLst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524292"/>
      </p:ext>
    </p:extLst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529023"/>
      </p:ext>
    </p:extLst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D68A-45AE-4627-BFB1-DB0CC8584D6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17640"/>
      </p:ext>
    </p:extLst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D7922-F7F7-40D7-AE1E-E9B9490C3E0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765"/>
      </p:ext>
    </p:extLst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23EED-B8A4-457A-BD5D-61766D6EC7E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520901"/>
      </p:ext>
    </p:extLst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E436D-6844-4EEB-B247-EF5C741403AC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532722"/>
      </p:ext>
    </p:extLst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D9543-5E3A-4BD1-AD6A-9AEE67A1B47E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886005"/>
      </p:ext>
    </p:extLst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C044-93C4-4B57-A719-F006E2E168C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672440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218FA-8213-42DE-BBAC-EA09B40305A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757"/>
      </p:ext>
    </p:extLst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D795-C46A-4779-8E17-5B57D3D92AD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433185"/>
      </p:ext>
    </p:extLst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2293-57D2-4A21-A2A8-0D454426EB5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753444"/>
      </p:ext>
    </p:extLst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1C46F-9D92-4769-9602-EB50077673D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47840"/>
      </p:ext>
    </p:extLst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C1D35-10A9-45B9-8155-2F1328843BA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162318"/>
      </p:ext>
    </p:extLst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908C-EE50-409F-B3B6-00A5B3B5D48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01551"/>
      </p:ext>
    </p:extLst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FA4E0A97-763E-4633-985B-711010E6BC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166378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81ED3C29-25E1-4B85-92CD-424C7A173F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060599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0405FF72-A99F-45B6-A4CA-9B1A4AAFE2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377524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919DDB28-89E0-4CDA-ACCC-845AFA402D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161023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06870ED1-64EB-401B-960F-C09116255A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292407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43A05FF1-6BBD-487C-9CC0-DC9DA3E084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757663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B3F5FA6E-42C7-4D24-9194-A626BFB05C0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4955143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EBBF0C74-895F-42D0-B0B9-7C15D25A9F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874600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75DDFF8E-DE74-4651-8D63-E605D819BD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240549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CCC3A9EC-85D9-40FC-8A88-FF910CD65D0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954407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b="1"/>
            </a:lvl1pPr>
          </a:lstStyle>
          <a:p>
            <a:pPr>
              <a:defRPr/>
            </a:pPr>
            <a:fld id="{BEB4E6FE-3E53-46B8-A16A-99B15F93E8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3235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96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239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03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88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181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543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8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2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729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latin typeface="Times New Roman" pitchFamily="18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925363C-3E36-4EFB-A552-77E9CDE7E028}" type="slidenum">
              <a:rPr lang="en-GB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807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chemeClr val="tx2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 b="1">
          <a:solidFill>
            <a:schemeClr val="tx2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2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100000">
              <a:srgbClr val="CCE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3A9971D-3383-4611-A37D-936EDF1904F9}" type="slidenum">
              <a:rPr lang="en-GB" altLang="en-US"/>
              <a:pPr fontAlgn="base">
                <a:spcAft>
                  <a:spcPct val="0"/>
                </a:spcAft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4009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7.xml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/>
          <p:cNvSpPr txBox="1">
            <a:spLocks noChangeArrowheads="1"/>
          </p:cNvSpPr>
          <p:nvPr/>
        </p:nvSpPr>
        <p:spPr bwMode="auto">
          <a:xfrm>
            <a:off x="468313" y="765175"/>
            <a:ext cx="82804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>
                <a:solidFill>
                  <a:schemeClr val="tx2"/>
                </a:solidFill>
              </a:rPr>
              <a:t>Year 6 SATs Booster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 dirty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>
                <a:solidFill>
                  <a:schemeClr val="tx2"/>
                </a:solidFill>
              </a:rPr>
              <a:t>Maths </a:t>
            </a:r>
            <a:r>
              <a:rPr lang="en-GB" altLang="en-US" sz="3600" dirty="0" smtClean="0">
                <a:solidFill>
                  <a:schemeClr val="tx2"/>
                </a:solidFill>
              </a:rPr>
              <a:t>2</a:t>
            </a:r>
            <a:endParaRPr lang="en-GB" altLang="en-US" sz="3600" dirty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3600" dirty="0">
              <a:solidFill>
                <a:schemeClr val="tx2"/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3600" dirty="0" smtClean="0">
                <a:solidFill>
                  <a:schemeClr val="tx2"/>
                </a:solidFill>
              </a:rPr>
              <a:t>Addition and Subtraction Part 1</a:t>
            </a:r>
            <a:endParaRPr lang="en-GB" altLang="en-US" sz="3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8949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827088" y="692150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chemeClr val="tx2"/>
                </a:solidFill>
              </a:rPr>
              <a:t>Objectives: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900906" y="1821081"/>
            <a:ext cx="71294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en-GB" altLang="en-US" sz="1800" dirty="0" smtClean="0">
                <a:solidFill>
                  <a:schemeClr val="tx2"/>
                </a:solidFill>
              </a:rPr>
              <a:t>Use </a:t>
            </a:r>
            <a:r>
              <a:rPr lang="en-GB" altLang="en-US" sz="1800" dirty="0">
                <a:solidFill>
                  <a:schemeClr val="tx2"/>
                </a:solidFill>
              </a:rPr>
              <a:t>known number facts and place value to help with, and speed up, mental addition/subtraction</a:t>
            </a:r>
            <a:r>
              <a:rPr lang="en-GB" altLang="en-US" sz="1800" dirty="0" smtClean="0">
                <a:solidFill>
                  <a:schemeClr val="tx2"/>
                </a:solidFill>
              </a:rPr>
              <a:t>.</a:t>
            </a:r>
            <a:endParaRPr lang="en-GB" altLang="en-US" sz="1800" dirty="0">
              <a:solidFill>
                <a:schemeClr val="tx2"/>
              </a:solidFill>
            </a:endParaRPr>
          </a:p>
        </p:txBody>
      </p:sp>
      <p:sp>
        <p:nvSpPr>
          <p:cNvPr id="40964" name="Text Box 6"/>
          <p:cNvSpPr txBox="1">
            <a:spLocks noChangeArrowheads="1"/>
          </p:cNvSpPr>
          <p:nvPr/>
        </p:nvSpPr>
        <p:spPr bwMode="auto">
          <a:xfrm>
            <a:off x="755650" y="3429000"/>
            <a:ext cx="3960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dirty="0">
                <a:solidFill>
                  <a:schemeClr val="tx2"/>
                </a:solidFill>
              </a:rPr>
              <a:t>Vocabulary:</a:t>
            </a:r>
          </a:p>
        </p:txBody>
      </p:sp>
      <p:sp>
        <p:nvSpPr>
          <p:cNvPr id="40965" name="WordArt 7"/>
          <p:cNvSpPr>
            <a:spLocks noChangeArrowheads="1" noChangeShapeType="1" noTextEdit="1"/>
          </p:cNvSpPr>
          <p:nvPr/>
        </p:nvSpPr>
        <p:spPr bwMode="auto">
          <a:xfrm rot="2426249">
            <a:off x="1800225" y="4357688"/>
            <a:ext cx="10795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digit</a:t>
            </a:r>
          </a:p>
        </p:txBody>
      </p:sp>
      <p:sp>
        <p:nvSpPr>
          <p:cNvPr id="40966" name="WordArt 9"/>
          <p:cNvSpPr>
            <a:spLocks noChangeArrowheads="1" noChangeShapeType="1" noTextEdit="1"/>
          </p:cNvSpPr>
          <p:nvPr/>
        </p:nvSpPr>
        <p:spPr bwMode="auto">
          <a:xfrm rot="786806">
            <a:off x="5963435" y="5381252"/>
            <a:ext cx="2232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more than</a:t>
            </a:r>
          </a:p>
        </p:txBody>
      </p:sp>
      <p:sp>
        <p:nvSpPr>
          <p:cNvPr id="40967" name="WordArt 10"/>
          <p:cNvSpPr>
            <a:spLocks noChangeArrowheads="1" noChangeShapeType="1" noTextEdit="1"/>
          </p:cNvSpPr>
          <p:nvPr/>
        </p:nvSpPr>
        <p:spPr bwMode="auto">
          <a:xfrm rot="-2037221">
            <a:off x="3603625" y="4305300"/>
            <a:ext cx="17240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less than</a:t>
            </a:r>
          </a:p>
        </p:txBody>
      </p:sp>
      <p:sp>
        <p:nvSpPr>
          <p:cNvPr id="40969" name="WordArt 12"/>
          <p:cNvSpPr>
            <a:spLocks noChangeArrowheads="1" noChangeShapeType="1" noTextEdit="1"/>
          </p:cNvSpPr>
          <p:nvPr/>
        </p:nvSpPr>
        <p:spPr bwMode="auto">
          <a:xfrm rot="-592764">
            <a:off x="6745288" y="3692525"/>
            <a:ext cx="8096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sum</a:t>
            </a:r>
          </a:p>
        </p:txBody>
      </p:sp>
      <p:sp>
        <p:nvSpPr>
          <p:cNvPr id="40970" name="WordArt 13"/>
          <p:cNvSpPr>
            <a:spLocks noChangeArrowheads="1" noChangeShapeType="1" noTextEdit="1"/>
          </p:cNvSpPr>
          <p:nvPr/>
        </p:nvSpPr>
        <p:spPr bwMode="auto">
          <a:xfrm rot="611490">
            <a:off x="1258888" y="5445125"/>
            <a:ext cx="2160587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difference</a:t>
            </a:r>
          </a:p>
        </p:txBody>
      </p:sp>
      <p:pic>
        <p:nvPicPr>
          <p:cNvPr id="3088" name="Reco15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Recorded Sound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71008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9876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772816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 smtClean="0">
                <a:solidFill>
                  <a:srgbClr val="FF0000"/>
                </a:solidFill>
              </a:rPr>
              <a:t>Addition</a:t>
            </a:r>
            <a:endParaRPr lang="en-GB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393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404664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3600" dirty="0" smtClean="0"/>
              <a:t>How would you add together </a:t>
            </a:r>
          </a:p>
          <a:p>
            <a:pPr eaLnBrk="1" hangingPunct="1"/>
            <a:endParaRPr lang="en-GB" altLang="en-US" sz="3600" dirty="0" smtClean="0"/>
          </a:p>
          <a:p>
            <a:pPr eaLnBrk="1" hangingPunct="1">
              <a:buFontTx/>
              <a:buNone/>
            </a:pPr>
            <a:r>
              <a:rPr lang="en-GB" altLang="en-US" sz="3600" dirty="0" smtClean="0"/>
              <a:t>24 and 37 in your head?</a:t>
            </a:r>
          </a:p>
        </p:txBody>
      </p:sp>
    </p:spTree>
    <p:extLst>
      <p:ext uri="{BB962C8B-B14F-4D97-AF65-F5344CB8AC3E}">
        <p14:creationId xmlns:p14="http://schemas.microsoft.com/office/powerpoint/2010/main" val="16746643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 smtClean="0"/>
              <a:t>24 + 37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dirty="0" smtClean="0"/>
              <a:t>Here is one way of doing it. You could partition the numbers.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08304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/>
              <a:t>30 + 20 = 50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4530254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 smtClean="0"/>
              <a:t>37 = 30 + 7</a:t>
            </a: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244213" y="4070196"/>
            <a:ext cx="2403248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>
                <a:latin typeface="+mn-lt"/>
              </a:rPr>
              <a:t>Add the tens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2590473" y="4070196"/>
            <a:ext cx="2696974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>
                <a:latin typeface="+mn-lt"/>
              </a:rPr>
              <a:t>Then add the units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5148064" y="4038523"/>
            <a:ext cx="3888432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>
                <a:latin typeface="+mn-lt"/>
              </a:rPr>
              <a:t>Then add the answers together</a:t>
            </a: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894590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 smtClean="0"/>
              <a:t>24 = 20 + 4</a:t>
            </a: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2779713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/>
              <a:t>7 + 4 = 11 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5472238" y="4355946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/>
              <a:t>50 + 11 = 61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644054" y="5301208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 smtClean="0"/>
              <a:t>So 24 + 37 = 61</a:t>
            </a:r>
          </a:p>
        </p:txBody>
      </p:sp>
    </p:spTree>
    <p:extLst>
      <p:ext uri="{BB962C8B-B14F-4D97-AF65-F5344CB8AC3E}">
        <p14:creationId xmlns:p14="http://schemas.microsoft.com/office/powerpoint/2010/main" val="25048661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smtClean="0"/>
              <a:t>24 + 37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mtClean="0"/>
              <a:t>Here is another way of doing it.</a:t>
            </a:r>
          </a:p>
        </p:txBody>
      </p:sp>
      <p:sp>
        <p:nvSpPr>
          <p:cNvPr id="110601" name="Text Box 9"/>
          <p:cNvSpPr txBox="1">
            <a:spLocks noChangeArrowheads="1"/>
          </p:cNvSpPr>
          <p:nvPr/>
        </p:nvSpPr>
        <p:spPr bwMode="auto">
          <a:xfrm>
            <a:off x="900113" y="2708275"/>
            <a:ext cx="3816350" cy="35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  24 + 37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=37 + 24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=37 + 20 + 4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=57 + 4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61</a:t>
            </a:r>
          </a:p>
        </p:txBody>
      </p:sp>
    </p:spTree>
    <p:extLst>
      <p:ext uri="{BB962C8B-B14F-4D97-AF65-F5344CB8AC3E}">
        <p14:creationId xmlns:p14="http://schemas.microsoft.com/office/powerpoint/2010/main" val="7343812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079500" y="1628800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Arial" charset="0"/>
              </a:rPr>
              <a:t>Using a number line.</a:t>
            </a:r>
          </a:p>
        </p:txBody>
      </p:sp>
      <p:sp>
        <p:nvSpPr>
          <p:cNvPr id="78851" name="Line 4"/>
          <p:cNvSpPr>
            <a:spLocks noChangeShapeType="1"/>
          </p:cNvSpPr>
          <p:nvPr/>
        </p:nvSpPr>
        <p:spPr bwMode="auto">
          <a:xfrm>
            <a:off x="1331913" y="3357563"/>
            <a:ext cx="6696075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GB" sz="2000" b="1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127005" name="Group 29"/>
          <p:cNvGrpSpPr>
            <a:grpSpLocks/>
          </p:cNvGrpSpPr>
          <p:nvPr/>
        </p:nvGrpSpPr>
        <p:grpSpPr bwMode="auto">
          <a:xfrm>
            <a:off x="1258888" y="4005263"/>
            <a:ext cx="6265862" cy="684212"/>
            <a:chOff x="793" y="2523"/>
            <a:chExt cx="3947" cy="431"/>
          </a:xfrm>
        </p:grpSpPr>
        <p:sp>
          <p:nvSpPr>
            <p:cNvPr id="78873" name="Line 7"/>
            <p:cNvSpPr>
              <a:spLocks noChangeShapeType="1"/>
            </p:cNvSpPr>
            <p:nvPr/>
          </p:nvSpPr>
          <p:spPr bwMode="auto">
            <a:xfrm>
              <a:off x="884" y="2523"/>
              <a:ext cx="385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74" name="Text Box 8"/>
            <p:cNvSpPr txBox="1">
              <a:spLocks noChangeArrowheads="1"/>
            </p:cNvSpPr>
            <p:nvPr/>
          </p:nvSpPr>
          <p:spPr bwMode="auto">
            <a:xfrm>
              <a:off x="793" y="2704"/>
              <a:ext cx="2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0</a:t>
              </a:r>
            </a:p>
          </p:txBody>
        </p:sp>
        <p:sp>
          <p:nvSpPr>
            <p:cNvPr id="78875" name="Line 10"/>
            <p:cNvSpPr>
              <a:spLocks noChangeShapeType="1"/>
            </p:cNvSpPr>
            <p:nvPr/>
          </p:nvSpPr>
          <p:spPr bwMode="auto">
            <a:xfrm flipH="1">
              <a:off x="884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127007" name="Group 31"/>
          <p:cNvGrpSpPr>
            <a:grpSpLocks/>
          </p:cNvGrpSpPr>
          <p:nvPr/>
        </p:nvGrpSpPr>
        <p:grpSpPr bwMode="auto">
          <a:xfrm>
            <a:off x="2339975" y="4005263"/>
            <a:ext cx="719138" cy="684212"/>
            <a:chOff x="1474" y="2523"/>
            <a:chExt cx="453" cy="431"/>
          </a:xfrm>
        </p:grpSpPr>
        <p:sp>
          <p:nvSpPr>
            <p:cNvPr id="78871" name="Text Box 5"/>
            <p:cNvSpPr txBox="1">
              <a:spLocks noChangeArrowheads="1"/>
            </p:cNvSpPr>
            <p:nvPr/>
          </p:nvSpPr>
          <p:spPr bwMode="auto">
            <a:xfrm>
              <a:off x="1474" y="270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37</a:t>
              </a:r>
            </a:p>
          </p:txBody>
        </p:sp>
        <p:sp>
          <p:nvSpPr>
            <p:cNvPr id="78872" name="Line 12"/>
            <p:cNvSpPr>
              <a:spLocks noChangeShapeType="1"/>
            </p:cNvSpPr>
            <p:nvPr/>
          </p:nvSpPr>
          <p:spPr bwMode="auto">
            <a:xfrm flipH="1">
              <a:off x="1701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</p:grpSp>
      <p:sp>
        <p:nvSpPr>
          <p:cNvPr id="78854" name="Text Box 15"/>
          <p:cNvSpPr txBox="1">
            <a:spLocks noChangeArrowheads="1"/>
          </p:cNvSpPr>
          <p:nvPr/>
        </p:nvSpPr>
        <p:spPr bwMode="auto">
          <a:xfrm>
            <a:off x="4932363" y="3141663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en-US" sz="2000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127008" name="Group 32"/>
          <p:cNvGrpSpPr>
            <a:grpSpLocks/>
          </p:cNvGrpSpPr>
          <p:nvPr/>
        </p:nvGrpSpPr>
        <p:grpSpPr bwMode="auto">
          <a:xfrm>
            <a:off x="2700338" y="2997200"/>
            <a:ext cx="1727200" cy="936625"/>
            <a:chOff x="1701" y="1888"/>
            <a:chExt cx="1088" cy="590"/>
          </a:xfrm>
        </p:grpSpPr>
        <p:sp>
          <p:nvSpPr>
            <p:cNvPr id="78869" name="Freeform 16"/>
            <p:cNvSpPr>
              <a:spLocks/>
            </p:cNvSpPr>
            <p:nvPr/>
          </p:nvSpPr>
          <p:spPr bwMode="auto">
            <a:xfrm>
              <a:off x="1701" y="2251"/>
              <a:ext cx="1088" cy="227"/>
            </a:xfrm>
            <a:custGeom>
              <a:avLst/>
              <a:gdLst>
                <a:gd name="T0" fmla="*/ 0 w 363"/>
                <a:gd name="T1" fmla="*/ 227 h 227"/>
                <a:gd name="T2" fmla="*/ 3693 w 363"/>
                <a:gd name="T3" fmla="*/ 0 h 227"/>
                <a:gd name="T4" fmla="*/ 9774 w 363"/>
                <a:gd name="T5" fmla="*/ 227 h 227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63" h="227">
                  <a:moveTo>
                    <a:pt x="0" y="227"/>
                  </a:moveTo>
                  <a:cubicBezTo>
                    <a:pt x="38" y="113"/>
                    <a:pt x="77" y="0"/>
                    <a:pt x="137" y="0"/>
                  </a:cubicBezTo>
                  <a:cubicBezTo>
                    <a:pt x="197" y="0"/>
                    <a:pt x="325" y="189"/>
                    <a:pt x="363" y="227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70" name="Text Box 17"/>
            <p:cNvSpPr txBox="1">
              <a:spLocks noChangeArrowheads="1"/>
            </p:cNvSpPr>
            <p:nvPr/>
          </p:nvSpPr>
          <p:spPr bwMode="auto">
            <a:xfrm>
              <a:off x="1973" y="1888"/>
              <a:ext cx="4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20</a:t>
              </a:r>
            </a:p>
          </p:txBody>
        </p:sp>
      </p:grpSp>
      <p:grpSp>
        <p:nvGrpSpPr>
          <p:cNvPr id="127010" name="Group 34"/>
          <p:cNvGrpSpPr>
            <a:grpSpLocks/>
          </p:cNvGrpSpPr>
          <p:nvPr/>
        </p:nvGrpSpPr>
        <p:grpSpPr bwMode="auto">
          <a:xfrm>
            <a:off x="4572000" y="2708275"/>
            <a:ext cx="719138" cy="1296988"/>
            <a:chOff x="2880" y="1706"/>
            <a:chExt cx="453" cy="817"/>
          </a:xfrm>
        </p:grpSpPr>
        <p:sp>
          <p:nvSpPr>
            <p:cNvPr id="78867" name="Freeform 14"/>
            <p:cNvSpPr>
              <a:spLocks/>
            </p:cNvSpPr>
            <p:nvPr/>
          </p:nvSpPr>
          <p:spPr bwMode="auto">
            <a:xfrm>
              <a:off x="2880" y="2024"/>
              <a:ext cx="408" cy="499"/>
            </a:xfrm>
            <a:custGeom>
              <a:avLst/>
              <a:gdLst>
                <a:gd name="T0" fmla="*/ 0 w 1316"/>
                <a:gd name="T1" fmla="*/ 524 h 462"/>
                <a:gd name="T2" fmla="*/ 18 w 1316"/>
                <a:gd name="T3" fmla="*/ 11 h 462"/>
                <a:gd name="T4" fmla="*/ 39 w 1316"/>
                <a:gd name="T5" fmla="*/ 582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68" name="Text Box 18"/>
            <p:cNvSpPr txBox="1">
              <a:spLocks noChangeArrowheads="1"/>
            </p:cNvSpPr>
            <p:nvPr/>
          </p:nvSpPr>
          <p:spPr bwMode="auto">
            <a:xfrm>
              <a:off x="2880" y="1706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4</a:t>
              </a:r>
            </a:p>
          </p:txBody>
        </p:sp>
      </p:grpSp>
      <p:grpSp>
        <p:nvGrpSpPr>
          <p:cNvPr id="127011" name="Group 35"/>
          <p:cNvGrpSpPr>
            <a:grpSpLocks/>
          </p:cNvGrpSpPr>
          <p:nvPr/>
        </p:nvGrpSpPr>
        <p:grpSpPr bwMode="auto">
          <a:xfrm>
            <a:off x="4859338" y="4005263"/>
            <a:ext cx="719137" cy="684212"/>
            <a:chOff x="3061" y="2523"/>
            <a:chExt cx="453" cy="431"/>
          </a:xfrm>
        </p:grpSpPr>
        <p:sp>
          <p:nvSpPr>
            <p:cNvPr id="78865" name="Line 11"/>
            <p:cNvSpPr>
              <a:spLocks noChangeShapeType="1"/>
            </p:cNvSpPr>
            <p:nvPr/>
          </p:nvSpPr>
          <p:spPr bwMode="auto">
            <a:xfrm flipH="1">
              <a:off x="3288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66" name="Text Box 19"/>
            <p:cNvSpPr txBox="1">
              <a:spLocks noChangeArrowheads="1"/>
            </p:cNvSpPr>
            <p:nvPr/>
          </p:nvSpPr>
          <p:spPr bwMode="auto">
            <a:xfrm>
              <a:off x="3061" y="270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61</a:t>
              </a:r>
            </a:p>
          </p:txBody>
        </p:sp>
      </p:grpSp>
      <p:grpSp>
        <p:nvGrpSpPr>
          <p:cNvPr id="127009" name="Group 33"/>
          <p:cNvGrpSpPr>
            <a:grpSpLocks/>
          </p:cNvGrpSpPr>
          <p:nvPr/>
        </p:nvGrpSpPr>
        <p:grpSpPr bwMode="auto">
          <a:xfrm>
            <a:off x="4067175" y="4005263"/>
            <a:ext cx="719138" cy="684212"/>
            <a:chOff x="2562" y="2523"/>
            <a:chExt cx="453" cy="431"/>
          </a:xfrm>
        </p:grpSpPr>
        <p:sp>
          <p:nvSpPr>
            <p:cNvPr id="78863" name="Line 13"/>
            <p:cNvSpPr>
              <a:spLocks noChangeShapeType="1"/>
            </p:cNvSpPr>
            <p:nvPr/>
          </p:nvSpPr>
          <p:spPr bwMode="auto">
            <a:xfrm flipH="1">
              <a:off x="2835" y="252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78864" name="Text Box 28"/>
            <p:cNvSpPr txBox="1">
              <a:spLocks noChangeArrowheads="1"/>
            </p:cNvSpPr>
            <p:nvPr/>
          </p:nvSpPr>
          <p:spPr bwMode="auto">
            <a:xfrm>
              <a:off x="2562" y="270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57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957689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smtClean="0"/>
              <a:t>24 + 37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000" smtClean="0"/>
              <a:t>Another way.</a:t>
            </a:r>
          </a:p>
        </p:txBody>
      </p:sp>
      <p:sp>
        <p:nvSpPr>
          <p:cNvPr id="112644" name="Text Box 4"/>
          <p:cNvSpPr txBox="1">
            <a:spLocks noChangeArrowheads="1"/>
          </p:cNvSpPr>
          <p:nvPr/>
        </p:nvSpPr>
        <p:spPr bwMode="auto">
          <a:xfrm>
            <a:off x="1331913" y="2924175"/>
            <a:ext cx="3887787" cy="277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37 + 24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37 + 4 + 20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41 + 20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61</a:t>
            </a:r>
          </a:p>
        </p:txBody>
      </p:sp>
    </p:spTree>
    <p:extLst>
      <p:ext uri="{BB962C8B-B14F-4D97-AF65-F5344CB8AC3E}">
        <p14:creationId xmlns:p14="http://schemas.microsoft.com/office/powerpoint/2010/main" val="37147057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smtClean="0"/>
              <a:t>24 + 37</a:t>
            </a:r>
          </a:p>
        </p:txBody>
      </p:sp>
      <p:sp>
        <p:nvSpPr>
          <p:cNvPr id="111621" name="Text Box 5"/>
          <p:cNvSpPr txBox="1">
            <a:spLocks noChangeArrowheads="1"/>
          </p:cNvSpPr>
          <p:nvPr/>
        </p:nvSpPr>
        <p:spPr bwMode="auto">
          <a:xfrm>
            <a:off x="827088" y="2190750"/>
            <a:ext cx="3887787" cy="35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GB" altLang="en-US" sz="3200" dirty="0">
              <a:solidFill>
                <a:srgbClr val="000000"/>
              </a:solidFill>
              <a:latin typeface="Arial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37 + 24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37 + 23 + 1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60 + 1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 dirty="0">
                <a:solidFill>
                  <a:srgbClr val="000000"/>
                </a:solidFill>
                <a:latin typeface="Arial" charset="0"/>
              </a:rPr>
              <a:t>= 61</a:t>
            </a:r>
          </a:p>
        </p:txBody>
      </p:sp>
    </p:spTree>
    <p:extLst>
      <p:ext uri="{BB962C8B-B14F-4D97-AF65-F5344CB8AC3E}">
        <p14:creationId xmlns:p14="http://schemas.microsoft.com/office/powerpoint/2010/main" val="33142559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060848"/>
            <a:ext cx="7772400" cy="720725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It doesn’t matter </a:t>
            </a:r>
            <a:r>
              <a:rPr lang="en-GB" altLang="en-US" sz="3600" dirty="0" smtClean="0">
                <a:solidFill>
                  <a:srgbClr val="FF0000"/>
                </a:solidFill>
              </a:rPr>
              <a:t>how</a:t>
            </a:r>
            <a:r>
              <a:rPr lang="en-GB" altLang="en-US" sz="3600" dirty="0" smtClean="0"/>
              <a:t> you do it as long as you get the right answer.</a:t>
            </a:r>
            <a:br>
              <a:rPr lang="en-GB" altLang="en-US" sz="3600" dirty="0" smtClean="0"/>
            </a:br>
            <a:endParaRPr lang="en-GB" altLang="en-US" sz="36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40968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119923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060848"/>
            <a:ext cx="7772400" cy="720725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Some addition calculations …</a:t>
            </a:r>
          </a:p>
        </p:txBody>
      </p:sp>
    </p:spTree>
    <p:extLst>
      <p:ext uri="{BB962C8B-B14F-4D97-AF65-F5344CB8AC3E}">
        <p14:creationId xmlns:p14="http://schemas.microsoft.com/office/powerpoint/2010/main" val="28092865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 the digits 7, 3 and 4 in the boxes to complete the calculation.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152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41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9066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 the digits 7, 3 and 4 in the boxes to complete the calculation.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152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41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6930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4 digits in the boxes. </a:t>
            </a:r>
            <a:br>
              <a:rPr lang="en-GB" dirty="0" smtClean="0"/>
            </a:br>
            <a:r>
              <a:rPr lang="en-GB" dirty="0" smtClean="0"/>
              <a:t>Put one digit in each box.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56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169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4 digits in the boxes. </a:t>
            </a:r>
            <a:br>
              <a:rPr lang="en-GB" dirty="0" smtClean="0"/>
            </a:br>
            <a:r>
              <a:rPr lang="en-GB" dirty="0" smtClean="0"/>
              <a:t>Put one digit in each box.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61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6686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the digits 6, 3, 4 and 9. </a:t>
            </a:r>
            <a:br>
              <a:rPr lang="en-GB" dirty="0" smtClean="0"/>
            </a:br>
            <a:r>
              <a:rPr lang="en-GB" dirty="0" smtClean="0"/>
              <a:t>Put one digit in each box to make the calculation correct.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85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8840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the digits 8, 5, 6 and 2. </a:t>
            </a:r>
            <a:br>
              <a:rPr lang="en-GB" dirty="0" smtClean="0"/>
            </a:br>
            <a:r>
              <a:rPr lang="en-GB" dirty="0" smtClean="0"/>
              <a:t>Put one digit in each box to make the calculation correct.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220072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93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8920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Give two possible answers to this calculation.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2564903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292080" y="2276871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800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63688" y="2626682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4482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Give two possible answers to this calculation.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2564903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292080" y="2276871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621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45232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450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63688" y="2626682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035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the missing number in the box.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81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99792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63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5276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the missing number in the box.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255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99792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+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127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7213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two numbers in the empty circles so that to total of all the numbers is 2 400. 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 bwMode="auto">
          <a:xfrm>
            <a:off x="971600" y="2996952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332185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chemeClr val="tx2"/>
                </a:solidFill>
              </a:rPr>
              <a:t>300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7308304" y="2025714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24328" y="237894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chemeClr val="tx2"/>
                </a:solidFill>
              </a:rPr>
              <a:t>600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3275856" y="4149080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5220072" y="2852936"/>
            <a:ext cx="1296144" cy="1296144"/>
          </a:xfrm>
          <a:prstGeom prst="ellipse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2" name="Arc 21"/>
          <p:cNvSpPr/>
          <p:nvPr/>
        </p:nvSpPr>
        <p:spPr bwMode="auto">
          <a:xfrm>
            <a:off x="1043608" y="3717032"/>
            <a:ext cx="2376264" cy="1440160"/>
          </a:xfrm>
          <a:prstGeom prst="arc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3" name="Arc 22"/>
          <p:cNvSpPr/>
          <p:nvPr/>
        </p:nvSpPr>
        <p:spPr bwMode="auto">
          <a:xfrm rot="6878544">
            <a:off x="3813685" y="3080974"/>
            <a:ext cx="2376264" cy="1440160"/>
          </a:xfrm>
          <a:prstGeom prst="arc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5" name="Arc 24"/>
          <p:cNvSpPr/>
          <p:nvPr/>
        </p:nvSpPr>
        <p:spPr bwMode="auto">
          <a:xfrm rot="17498327">
            <a:off x="5859481" y="2670384"/>
            <a:ext cx="2376264" cy="1440160"/>
          </a:xfrm>
          <a:prstGeom prst="arc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1627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Bob has eight cards with numbers written on them. He arranges them in a square with a blank card in the middle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187624" y="249289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2051720" y="249289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2918603" y="249289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87624" y="3356992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1187624" y="423021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2040360" y="423021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915709" y="4230216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2908128" y="3356992"/>
            <a:ext cx="864096" cy="864096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23728" y="260177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70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80136" y="2601778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10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59632" y="433909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40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112368" y="433909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30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 bwMode="auto">
          <a:xfrm>
            <a:off x="4427984" y="2353443"/>
            <a:ext cx="36362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r>
              <a:rPr lang="en-GB" kern="0" dirty="0" smtClean="0"/>
              <a:t>Each side of the square adds up to 110</a:t>
            </a:r>
            <a:endParaRPr lang="en-GB" kern="0" dirty="0"/>
          </a:p>
        </p:txBody>
      </p:sp>
      <p:sp>
        <p:nvSpPr>
          <p:cNvPr id="31" name="Title 1"/>
          <p:cNvSpPr txBox="1">
            <a:spLocks/>
          </p:cNvSpPr>
          <p:nvPr/>
        </p:nvSpPr>
        <p:spPr bwMode="auto">
          <a:xfrm>
            <a:off x="4580384" y="3955008"/>
            <a:ext cx="36362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r>
              <a:rPr lang="en-GB" kern="0" dirty="0" smtClean="0"/>
              <a:t>Put the missing numbers in the correct boxes</a:t>
            </a:r>
            <a:endParaRPr lang="en-GB" kern="0" dirty="0"/>
          </a:p>
        </p:txBody>
      </p:sp>
      <p:sp>
        <p:nvSpPr>
          <p:cNvPr id="32" name="Rectangle 31"/>
          <p:cNvSpPr/>
          <p:nvPr/>
        </p:nvSpPr>
        <p:spPr bwMode="auto">
          <a:xfrm>
            <a:off x="2051613" y="3366120"/>
            <a:ext cx="864096" cy="864096"/>
          </a:xfrm>
          <a:prstGeom prst="rect">
            <a:avLst/>
          </a:prstGeom>
          <a:solidFill>
            <a:schemeClr val="tx2"/>
          </a:solidFill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7144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772816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 smtClean="0">
                <a:solidFill>
                  <a:srgbClr val="FF0000"/>
                </a:solidFill>
              </a:rPr>
              <a:t>Subtraction</a:t>
            </a:r>
            <a:endParaRPr lang="en-GB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205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404664"/>
            <a:ext cx="7772400" cy="874713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Subtracting numbers mentally.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7772400" cy="4611216"/>
          </a:xfrm>
        </p:spPr>
        <p:txBody>
          <a:bodyPr/>
          <a:lstStyle/>
          <a:p>
            <a:pPr marL="0" indent="0" eaLnBrk="1" hangingPunct="1">
              <a:buFontTx/>
              <a:buNone/>
              <a:tabLst>
                <a:tab pos="0" algn="l"/>
              </a:tabLst>
            </a:pPr>
            <a:r>
              <a:rPr lang="en-GB" altLang="en-US" sz="3600" dirty="0" smtClean="0"/>
              <a:t>How would you find the difference between 67 and 42 in your head?  </a:t>
            </a:r>
          </a:p>
          <a:p>
            <a:pPr eaLnBrk="1" hangingPunct="1">
              <a:buFontTx/>
              <a:buNone/>
            </a:pPr>
            <a:endParaRPr lang="en-GB" altLang="en-US" sz="3600" dirty="0" smtClean="0"/>
          </a:p>
          <a:p>
            <a:pPr marL="0" indent="0" eaLnBrk="1" hangingPunct="1">
              <a:buFontTx/>
              <a:buNone/>
            </a:pPr>
            <a:r>
              <a:rPr lang="en-GB" altLang="en-US" sz="3600" dirty="0" smtClean="0"/>
              <a:t>This means subtract or take away 42 from 67.</a:t>
            </a:r>
          </a:p>
          <a:p>
            <a:pPr marL="0" indent="0" eaLnBrk="1" hangingPunct="1">
              <a:buFontTx/>
              <a:buNone/>
            </a:pPr>
            <a:endParaRPr lang="en-GB" altLang="en-US" sz="3600" dirty="0" smtClean="0"/>
          </a:p>
          <a:p>
            <a:pPr eaLnBrk="1" hangingPunct="1">
              <a:buFontTx/>
              <a:buNone/>
            </a:pPr>
            <a:r>
              <a:rPr lang="en-GB" altLang="en-US" sz="3600" dirty="0" smtClean="0"/>
              <a:t>Sometimes we say 67 minus 42.</a:t>
            </a:r>
          </a:p>
        </p:txBody>
      </p:sp>
    </p:spTree>
    <p:extLst>
      <p:ext uri="{BB962C8B-B14F-4D97-AF65-F5344CB8AC3E}">
        <p14:creationId xmlns:p14="http://schemas.microsoft.com/office/powerpoint/2010/main" val="37065223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 smtClean="0"/>
              <a:t>67 - 42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368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400" dirty="0" smtClean="0"/>
              <a:t>Here is one way of doing it. You could partition the numbers.</a:t>
            </a: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08304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/>
              <a:t>60 - 40 = 20</a:t>
            </a: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4530254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 smtClean="0"/>
              <a:t>42 = 40 + 2</a:t>
            </a: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244213" y="4070196"/>
            <a:ext cx="2403248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>
                <a:latin typeface="+mn-lt"/>
              </a:rPr>
              <a:t>Subtract the tens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2590473" y="4070196"/>
            <a:ext cx="2696974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>
                <a:latin typeface="+mn-lt"/>
              </a:rPr>
              <a:t>Then subtract the units</a:t>
            </a: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5148064" y="4038523"/>
            <a:ext cx="3888432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>
                <a:latin typeface="+mn-lt"/>
              </a:rPr>
              <a:t>Then add the answers together</a:t>
            </a: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894590" y="2628371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 smtClean="0"/>
              <a:t>67 = 60 + 7</a:t>
            </a: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2779713" y="4324273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/>
              <a:t>7 - 2 = 5 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5472238" y="4355946"/>
            <a:ext cx="304437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kern="0" dirty="0" smtClean="0"/>
              <a:t>20 + 5 = 25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644054" y="5301208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 smtClean="0"/>
              <a:t>So 67 - 42 = 25</a:t>
            </a:r>
          </a:p>
        </p:txBody>
      </p:sp>
    </p:spTree>
    <p:extLst>
      <p:ext uri="{BB962C8B-B14F-4D97-AF65-F5344CB8AC3E}">
        <p14:creationId xmlns:p14="http://schemas.microsoft.com/office/powerpoint/2010/main" val="16373394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25538"/>
            <a:ext cx="7772400" cy="1143000"/>
          </a:xfrm>
        </p:spPr>
        <p:txBody>
          <a:bodyPr/>
          <a:lstStyle/>
          <a:p>
            <a:pPr eaLnBrk="1" hangingPunct="1"/>
            <a:r>
              <a:rPr lang="en-GB" altLang="en-US" smtClean="0"/>
              <a:t>Did you do this?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60350"/>
            <a:ext cx="1654175" cy="6556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3600" smtClean="0"/>
              <a:t>67 – 42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611188" y="3068638"/>
            <a:ext cx="68405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>
                <a:solidFill>
                  <a:srgbClr val="000000"/>
                </a:solidFill>
                <a:latin typeface="Arial" charset="0"/>
              </a:rPr>
              <a:t>67 – 40 then take away 2 equals 25</a:t>
            </a:r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539750" y="4076700"/>
            <a:ext cx="684053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>
                <a:solidFill>
                  <a:srgbClr val="000000"/>
                </a:solidFill>
                <a:latin typeface="Arial" charset="0"/>
              </a:rPr>
              <a:t>Or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3200">
                <a:solidFill>
                  <a:srgbClr val="000000"/>
                </a:solidFill>
                <a:latin typeface="Arial" charset="0"/>
              </a:rPr>
              <a:t>67 – 2 then take away 40 equals 25</a:t>
            </a:r>
          </a:p>
        </p:txBody>
      </p:sp>
    </p:spTree>
    <p:extLst>
      <p:ext uri="{BB962C8B-B14F-4D97-AF65-F5344CB8AC3E}">
        <p14:creationId xmlns:p14="http://schemas.microsoft.com/office/powerpoint/2010/main" val="6626510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4"/>
          <p:cNvSpPr>
            <a:spLocks noChangeArrowheads="1"/>
          </p:cNvSpPr>
          <p:nvPr/>
        </p:nvSpPr>
        <p:spPr bwMode="auto">
          <a:xfrm>
            <a:off x="539750" y="188913"/>
            <a:ext cx="7920038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How would you find the difference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 between 67 and 18 in your head?</a:t>
            </a:r>
          </a:p>
        </p:txBody>
      </p:sp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460375" y="1484313"/>
            <a:ext cx="3648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Here are some ideas</a:t>
            </a:r>
          </a:p>
        </p:txBody>
      </p:sp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971550" y="2276475"/>
            <a:ext cx="7777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67 take 10 gives 57 then take 8 to get 49</a:t>
            </a:r>
          </a:p>
        </p:txBody>
      </p:sp>
      <p:sp>
        <p:nvSpPr>
          <p:cNvPr id="119816" name="Text Box 8"/>
          <p:cNvSpPr txBox="1">
            <a:spLocks noChangeArrowheads="1"/>
          </p:cNvSpPr>
          <p:nvPr/>
        </p:nvSpPr>
        <p:spPr bwMode="auto">
          <a:xfrm>
            <a:off x="900113" y="3141663"/>
            <a:ext cx="79930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800">
                <a:solidFill>
                  <a:srgbClr val="000000"/>
                </a:solidFill>
                <a:latin typeface="Arial" charset="0"/>
              </a:rPr>
              <a:t>67 take 20 gives 47 then add 2 back to get 49</a:t>
            </a:r>
          </a:p>
        </p:txBody>
      </p:sp>
      <p:sp>
        <p:nvSpPr>
          <p:cNvPr id="119817" name="Text Box 9"/>
          <p:cNvSpPr txBox="1">
            <a:spLocks noChangeArrowheads="1"/>
          </p:cNvSpPr>
          <p:nvPr/>
        </p:nvSpPr>
        <p:spPr bwMode="auto">
          <a:xfrm>
            <a:off x="899319" y="3861048"/>
            <a:ext cx="7705129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Arial" charset="0"/>
              </a:rPr>
              <a:t>You could start with 18 and work out how much you need to get up to 67.  Perhaps with a number line </a:t>
            </a:r>
            <a:r>
              <a:rPr lang="en-GB" altLang="en-US" sz="2000" dirty="0" smtClean="0">
                <a:solidFill>
                  <a:srgbClr val="000000"/>
                </a:solidFill>
                <a:latin typeface="Arial" charset="0"/>
              </a:rPr>
              <a:t>you have drawn, or one you have imagined </a:t>
            </a:r>
            <a:r>
              <a:rPr lang="en-GB" altLang="en-US" sz="2000" dirty="0">
                <a:solidFill>
                  <a:srgbClr val="000000"/>
                </a:solidFill>
                <a:latin typeface="Arial" charset="0"/>
              </a:rPr>
              <a:t>in your head.</a:t>
            </a:r>
          </a:p>
        </p:txBody>
      </p:sp>
      <p:sp>
        <p:nvSpPr>
          <p:cNvPr id="86023" name="Text Box 10"/>
          <p:cNvSpPr txBox="1">
            <a:spLocks noChangeArrowheads="1"/>
          </p:cNvSpPr>
          <p:nvPr/>
        </p:nvSpPr>
        <p:spPr bwMode="auto">
          <a:xfrm>
            <a:off x="3995738" y="6237288"/>
            <a:ext cx="719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latin typeface="Arial" charset="0"/>
              </a:rPr>
              <a:t>  </a:t>
            </a:r>
          </a:p>
        </p:txBody>
      </p:sp>
      <p:grpSp>
        <p:nvGrpSpPr>
          <p:cNvPr id="119836" name="Group 28"/>
          <p:cNvGrpSpPr>
            <a:grpSpLocks/>
          </p:cNvGrpSpPr>
          <p:nvPr/>
        </p:nvGrpSpPr>
        <p:grpSpPr bwMode="auto">
          <a:xfrm>
            <a:off x="1260475" y="5157788"/>
            <a:ext cx="6121400" cy="1476375"/>
            <a:chOff x="794" y="3249"/>
            <a:chExt cx="3856" cy="930"/>
          </a:xfrm>
        </p:grpSpPr>
        <p:sp>
          <p:nvSpPr>
            <p:cNvPr id="86031" name="Line 12"/>
            <p:cNvSpPr>
              <a:spLocks noChangeShapeType="1"/>
            </p:cNvSpPr>
            <p:nvPr/>
          </p:nvSpPr>
          <p:spPr bwMode="auto">
            <a:xfrm>
              <a:off x="794" y="3793"/>
              <a:ext cx="385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2" name="Text Box 13"/>
            <p:cNvSpPr txBox="1">
              <a:spLocks noChangeArrowheads="1"/>
            </p:cNvSpPr>
            <p:nvPr/>
          </p:nvSpPr>
          <p:spPr bwMode="auto">
            <a:xfrm>
              <a:off x="1066" y="3929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18</a:t>
              </a:r>
            </a:p>
          </p:txBody>
        </p:sp>
        <p:sp>
          <p:nvSpPr>
            <p:cNvPr id="86033" name="Text Box 14"/>
            <p:cNvSpPr txBox="1">
              <a:spLocks noChangeArrowheads="1"/>
            </p:cNvSpPr>
            <p:nvPr/>
          </p:nvSpPr>
          <p:spPr bwMode="auto">
            <a:xfrm>
              <a:off x="3651" y="3884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67</a:t>
              </a:r>
            </a:p>
          </p:txBody>
        </p:sp>
        <p:sp>
          <p:nvSpPr>
            <p:cNvPr id="86034" name="Line 15"/>
            <p:cNvSpPr>
              <a:spLocks noChangeShapeType="1"/>
            </p:cNvSpPr>
            <p:nvPr/>
          </p:nvSpPr>
          <p:spPr bwMode="auto">
            <a:xfrm flipH="1">
              <a:off x="1247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5" name="Line 16"/>
            <p:cNvSpPr>
              <a:spLocks noChangeShapeType="1"/>
            </p:cNvSpPr>
            <p:nvPr/>
          </p:nvSpPr>
          <p:spPr bwMode="auto">
            <a:xfrm flipH="1">
              <a:off x="3787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6" name="Freeform 17"/>
            <p:cNvSpPr>
              <a:spLocks/>
            </p:cNvSpPr>
            <p:nvPr/>
          </p:nvSpPr>
          <p:spPr bwMode="auto">
            <a:xfrm>
              <a:off x="3198" y="3567"/>
              <a:ext cx="590" cy="181"/>
            </a:xfrm>
            <a:custGeom>
              <a:avLst/>
              <a:gdLst>
                <a:gd name="T0" fmla="*/ 0 w 1316"/>
                <a:gd name="T1" fmla="*/ 25 h 462"/>
                <a:gd name="T2" fmla="*/ 53 w 1316"/>
                <a:gd name="T3" fmla="*/ 0 h 462"/>
                <a:gd name="T4" fmla="*/ 119 w 1316"/>
                <a:gd name="T5" fmla="*/ 28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37" name="Text Box 18"/>
            <p:cNvSpPr txBox="1">
              <a:spLocks noChangeArrowheads="1"/>
            </p:cNvSpPr>
            <p:nvPr/>
          </p:nvSpPr>
          <p:spPr bwMode="auto">
            <a:xfrm>
              <a:off x="1383" y="3294"/>
              <a:ext cx="2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</a:t>
              </a:r>
              <a:r>
                <a:rPr lang="en-GB" altLang="en-US" sz="2000">
                  <a:solidFill>
                    <a:srgbClr val="FFFF00"/>
                  </a:solidFill>
                  <a:latin typeface="Arial" charset="0"/>
                </a:rPr>
                <a:t>2</a:t>
              </a:r>
            </a:p>
          </p:txBody>
        </p:sp>
        <p:sp>
          <p:nvSpPr>
            <p:cNvPr id="86038" name="Text Box 19"/>
            <p:cNvSpPr txBox="1">
              <a:spLocks noChangeArrowheads="1"/>
            </p:cNvSpPr>
            <p:nvPr/>
          </p:nvSpPr>
          <p:spPr bwMode="auto">
            <a:xfrm>
              <a:off x="2200" y="3249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</a:t>
              </a:r>
              <a:r>
                <a:rPr lang="en-GB" altLang="en-US" sz="2000">
                  <a:solidFill>
                    <a:srgbClr val="FFFF00"/>
                  </a:solidFill>
                  <a:latin typeface="Arial" charset="0"/>
                </a:rPr>
                <a:t>40</a:t>
              </a:r>
            </a:p>
          </p:txBody>
        </p:sp>
        <p:sp>
          <p:nvSpPr>
            <p:cNvPr id="86039" name="Text Box 20"/>
            <p:cNvSpPr txBox="1">
              <a:spLocks noChangeArrowheads="1"/>
            </p:cNvSpPr>
            <p:nvPr/>
          </p:nvSpPr>
          <p:spPr bwMode="auto">
            <a:xfrm>
              <a:off x="2925" y="3929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   60</a:t>
              </a:r>
            </a:p>
          </p:txBody>
        </p:sp>
        <p:sp>
          <p:nvSpPr>
            <p:cNvPr id="86040" name="Freeform 21"/>
            <p:cNvSpPr>
              <a:spLocks/>
            </p:cNvSpPr>
            <p:nvPr/>
          </p:nvSpPr>
          <p:spPr bwMode="auto">
            <a:xfrm>
              <a:off x="1292" y="3521"/>
              <a:ext cx="545" cy="235"/>
            </a:xfrm>
            <a:custGeom>
              <a:avLst/>
              <a:gdLst>
                <a:gd name="T0" fmla="*/ 0 w 1316"/>
                <a:gd name="T1" fmla="*/ 55 h 462"/>
                <a:gd name="T2" fmla="*/ 42 w 1316"/>
                <a:gd name="T3" fmla="*/ 1 h 462"/>
                <a:gd name="T4" fmla="*/ 94 w 1316"/>
                <a:gd name="T5" fmla="*/ 61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1" name="Text Box 22"/>
            <p:cNvSpPr txBox="1">
              <a:spLocks noChangeArrowheads="1"/>
            </p:cNvSpPr>
            <p:nvPr/>
          </p:nvSpPr>
          <p:spPr bwMode="auto">
            <a:xfrm>
              <a:off x="1610" y="3929"/>
              <a:ext cx="45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000000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86042" name="Line 23"/>
            <p:cNvSpPr>
              <a:spLocks noChangeShapeType="1"/>
            </p:cNvSpPr>
            <p:nvPr/>
          </p:nvSpPr>
          <p:spPr bwMode="auto">
            <a:xfrm flipH="1">
              <a:off x="1837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3" name="Freeform 24"/>
            <p:cNvSpPr>
              <a:spLocks/>
            </p:cNvSpPr>
            <p:nvPr/>
          </p:nvSpPr>
          <p:spPr bwMode="auto">
            <a:xfrm>
              <a:off x="1882" y="3521"/>
              <a:ext cx="1316" cy="235"/>
            </a:xfrm>
            <a:custGeom>
              <a:avLst/>
              <a:gdLst>
                <a:gd name="T0" fmla="*/ 0 w 1316"/>
                <a:gd name="T1" fmla="*/ 55 h 462"/>
                <a:gd name="T2" fmla="*/ 590 w 1316"/>
                <a:gd name="T3" fmla="*/ 1 h 462"/>
                <a:gd name="T4" fmla="*/ 1316 w 1316"/>
                <a:gd name="T5" fmla="*/ 61 h 46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316" h="462">
                  <a:moveTo>
                    <a:pt x="0" y="416"/>
                  </a:moveTo>
                  <a:cubicBezTo>
                    <a:pt x="185" y="208"/>
                    <a:pt x="371" y="0"/>
                    <a:pt x="590" y="8"/>
                  </a:cubicBezTo>
                  <a:cubicBezTo>
                    <a:pt x="809" y="16"/>
                    <a:pt x="1195" y="386"/>
                    <a:pt x="1316" y="462"/>
                  </a:cubicBezTo>
                </a:path>
              </a:pathLst>
            </a:custGeom>
            <a:noFill/>
            <a:ln w="38100" cap="flat" cmpd="sng">
              <a:solidFill>
                <a:schemeClr val="tx2"/>
              </a:solidFill>
              <a:prstDash val="solid"/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4" name="Line 25"/>
            <p:cNvSpPr>
              <a:spLocks noChangeShapeType="1"/>
            </p:cNvSpPr>
            <p:nvPr/>
          </p:nvSpPr>
          <p:spPr bwMode="auto">
            <a:xfrm flipH="1">
              <a:off x="3198" y="3793"/>
              <a:ext cx="0" cy="136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endParaRPr lang="en-GB" sz="2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86045" name="Text Box 26"/>
            <p:cNvSpPr txBox="1">
              <a:spLocks noChangeArrowheads="1"/>
            </p:cNvSpPr>
            <p:nvPr/>
          </p:nvSpPr>
          <p:spPr bwMode="auto">
            <a:xfrm>
              <a:off x="3288" y="3249"/>
              <a:ext cx="45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1600" b="1">
                  <a:solidFill>
                    <a:schemeClr val="tx2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1400" b="1">
                  <a:solidFill>
                    <a:schemeClr val="tx2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1400" b="1">
                  <a:solidFill>
                    <a:schemeClr val="tx2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1400" b="1">
                  <a:solidFill>
                    <a:schemeClr val="tx2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000">
                  <a:solidFill>
                    <a:srgbClr val="FFFF00"/>
                  </a:solidFill>
                  <a:latin typeface="Arial" charset="0"/>
                </a:rPr>
                <a:t>  7</a:t>
              </a:r>
            </a:p>
          </p:txBody>
        </p:sp>
      </p:grpSp>
      <p:sp>
        <p:nvSpPr>
          <p:cNvPr id="119835" name="Text Box 27"/>
          <p:cNvSpPr txBox="1">
            <a:spLocks noChangeArrowheads="1"/>
          </p:cNvSpPr>
          <p:nvPr/>
        </p:nvSpPr>
        <p:spPr bwMode="auto">
          <a:xfrm>
            <a:off x="6372225" y="5229225"/>
            <a:ext cx="2447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 b="1">
                <a:solidFill>
                  <a:schemeClr val="tx2"/>
                </a:solidFill>
                <a:latin typeface="Arial Narrow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 b="1">
                <a:solidFill>
                  <a:schemeClr val="tx2"/>
                </a:solidFill>
                <a:latin typeface="Arial Narrow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000">
                <a:solidFill>
                  <a:srgbClr val="FFFF00"/>
                </a:solidFill>
                <a:latin typeface="Arial" charset="0"/>
              </a:rPr>
              <a:t>2 + 40 + 7 = 49</a:t>
            </a:r>
          </a:p>
        </p:txBody>
      </p:sp>
    </p:spTree>
    <p:extLst>
      <p:ext uri="{BB962C8B-B14F-4D97-AF65-F5344CB8AC3E}">
        <p14:creationId xmlns:p14="http://schemas.microsoft.com/office/powerpoint/2010/main" val="28178827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060848"/>
            <a:ext cx="7772400" cy="720725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It doesn’t matter </a:t>
            </a:r>
            <a:r>
              <a:rPr lang="en-GB" altLang="en-US" sz="3600" dirty="0" smtClean="0">
                <a:solidFill>
                  <a:srgbClr val="FF0000"/>
                </a:solidFill>
              </a:rPr>
              <a:t>how</a:t>
            </a:r>
            <a:r>
              <a:rPr lang="en-GB" altLang="en-US" sz="3600" dirty="0" smtClean="0"/>
              <a:t> you do it as long as you get the right answer.</a:t>
            </a:r>
            <a:br>
              <a:rPr lang="en-GB" altLang="en-US" sz="3600" dirty="0" smtClean="0"/>
            </a:br>
            <a:endParaRPr lang="en-GB" altLang="en-US" sz="36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40968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353724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060848"/>
            <a:ext cx="8568952" cy="720725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Some subtraction calculations …</a:t>
            </a:r>
          </a:p>
        </p:txBody>
      </p:sp>
    </p:spTree>
    <p:extLst>
      <p:ext uri="{BB962C8B-B14F-4D97-AF65-F5344CB8AC3E}">
        <p14:creationId xmlns:p14="http://schemas.microsoft.com/office/powerpoint/2010/main" val="21538420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the missing number in the box.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38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71800" y="262634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r>
              <a:rPr lang="en-GB" sz="3600" b="1" dirty="0" smtClean="0">
                <a:solidFill>
                  <a:schemeClr val="tx2"/>
                </a:solidFill>
              </a:rPr>
              <a:t> 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52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0257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the missing number in the box.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547664" y="230379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2628697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48424" y="264965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27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71800" y="262634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r>
              <a:rPr lang="en-GB" sz="3600" b="1" dirty="0" smtClean="0">
                <a:solidFill>
                  <a:schemeClr val="tx2"/>
                </a:solidFill>
              </a:rPr>
              <a:t> 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79912" y="264965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42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2647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 the digits 9, 2 and 4 in the boxes to complete the calculation.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755576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763688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256490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211960" y="2276872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152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15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93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might the missing numbers be?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2195736" y="2239997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04093" y="2539970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303322" y="2232947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56176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20272" y="259237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15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20842" y="2572506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183850" y="2239997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92225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50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5172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might the missing numbers be?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4860032" y="2215063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2586449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1216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5776" y="2592241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15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63688" y="2586450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755576" y="2226414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92280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32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0172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might the missing digits be?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572000" y="2630341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=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2601778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593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94738" y="2586450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/>
                <a:cs typeface="Arial"/>
              </a:rPr>
              <a:t>─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874966" y="2276871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64088" y="2640574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32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77144" y="2601778"/>
            <a:ext cx="468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2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95936" y="2630341"/>
            <a:ext cx="468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2"/>
                </a:solidFill>
              </a:rPr>
              <a:t>5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6156176" y="2332219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6717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39552" y="2060848"/>
            <a:ext cx="7772400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eaLnBrk="1" hangingPunct="1"/>
            <a:r>
              <a:rPr lang="en-GB" altLang="en-US" sz="3600" kern="0" dirty="0" smtClean="0"/>
              <a:t>Place Value and Number Properties Revision </a:t>
            </a:r>
            <a:r>
              <a:rPr lang="en-GB" altLang="en-US" sz="3600" kern="0" dirty="0" smtClean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1325110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 the digits 1, 4 and 6 in the boxes to make a number between 300 and 500.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979712" y="228862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995936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1236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 the digits 2, 4, 7 and 9 in the boxes to make a number between 5 000 and 8 000.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979712" y="228862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987824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995936" y="2288538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004048" y="2288620"/>
            <a:ext cx="1008112" cy="1296144"/>
          </a:xfrm>
          <a:prstGeom prst="rect">
            <a:avLst/>
          </a:prstGeom>
          <a:noFill/>
          <a:ln w="38100" cap="flat" cmpd="sng" algn="ctr">
            <a:solidFill>
              <a:schemeClr val="tx2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318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731872"/>
              </p:ext>
            </p:extLst>
          </p:nvPr>
        </p:nvGraphicFramePr>
        <p:xfrm>
          <a:off x="251520" y="1484784"/>
          <a:ext cx="8712962" cy="45999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50528"/>
                <a:gridCol w="376549"/>
                <a:gridCol w="376549"/>
                <a:gridCol w="376549"/>
                <a:gridCol w="377143"/>
                <a:gridCol w="377143"/>
                <a:gridCol w="377143"/>
                <a:gridCol w="377143"/>
                <a:gridCol w="377143"/>
                <a:gridCol w="387256"/>
                <a:gridCol w="387256"/>
                <a:gridCol w="387256"/>
                <a:gridCol w="387256"/>
                <a:gridCol w="387256"/>
                <a:gridCol w="387256"/>
                <a:gridCol w="387256"/>
                <a:gridCol w="387256"/>
                <a:gridCol w="387256"/>
                <a:gridCol w="387256"/>
                <a:gridCol w="387256"/>
                <a:gridCol w="387256"/>
              </a:tblGrid>
              <a:tr h="432048">
                <a:tc row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b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E8E6"/>
                    </a:solidFill>
                  </a:tcPr>
                </a:tc>
                <a:tc gridSpan="20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Number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8729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2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3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4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5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6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7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8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9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10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11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12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13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14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15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16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17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18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19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b="1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20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 anchor="ctr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3F2"/>
                    </a:solidFill>
                  </a:tcPr>
                </a:tc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Odd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Even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0376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Prime number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Square number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Multiple of 3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441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Multiple of 5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6156960" algn="l"/>
                        </a:tabLst>
                      </a:pPr>
                      <a:r>
                        <a:rPr lang="en-GB" sz="1800" dirty="0">
                          <a:solidFill>
                            <a:srgbClr val="FF0000"/>
                          </a:solidFill>
                          <a:effectLst/>
                          <a:latin typeface="SassoonPrimaryInfant"/>
                          <a:ea typeface="Times New Roman"/>
                        </a:rPr>
                        <a:t> 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380" marR="57380" marT="0" marB="0">
                    <a:lnL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9552" y="54868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</a:rPr>
              <a:t>Fill in the grid with a tick for the properties of each number.</a:t>
            </a:r>
            <a:endParaRPr lang="en-GB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937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Box 1"/>
          <p:cNvSpPr txBox="1">
            <a:spLocks noChangeArrowheads="1"/>
          </p:cNvSpPr>
          <p:nvPr/>
        </p:nvSpPr>
        <p:spPr bwMode="auto">
          <a:xfrm>
            <a:off x="468313" y="765175"/>
            <a:ext cx="82804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b="1" dirty="0" smtClean="0">
                <a:solidFill>
                  <a:srgbClr val="000000"/>
                </a:solidFill>
              </a:rPr>
              <a:t>Year 6 SATs Booster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b="1" dirty="0" smtClean="0">
                <a:solidFill>
                  <a:srgbClr val="000000"/>
                </a:solidFill>
              </a:rPr>
              <a:t>Maths 2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36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b="1" dirty="0">
                <a:solidFill>
                  <a:srgbClr val="000000"/>
                </a:solidFill>
              </a:rPr>
              <a:t>Part 2 Number Investigations</a:t>
            </a:r>
            <a:endParaRPr lang="en-GB" altLang="en-US" sz="3600" b="1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6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You are a crack team </a:t>
            </a:r>
            <a:r>
              <a:rPr lang="en-GB" sz="2800" dirty="0"/>
              <a:t>of Mathematicians. </a:t>
            </a:r>
            <a:r>
              <a:rPr lang="en-GB" sz="2800" dirty="0" smtClean="0"/>
              <a:t>The next slides contain a </a:t>
            </a:r>
            <a:r>
              <a:rPr lang="en-GB" sz="2800" dirty="0"/>
              <a:t>series of investigations that </a:t>
            </a:r>
            <a:r>
              <a:rPr lang="en-GB" sz="2800" dirty="0" smtClean="0"/>
              <a:t>need open </a:t>
            </a:r>
            <a:r>
              <a:rPr lang="en-GB" sz="2800" dirty="0"/>
              <a:t>approaches such as trial and error or repeated testing to prove </a:t>
            </a:r>
            <a:r>
              <a:rPr lang="en-GB" sz="2800" dirty="0" smtClean="0"/>
              <a:t>your theories. </a:t>
            </a:r>
            <a:endParaRPr lang="en-GB" sz="2800" dirty="0"/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604" y="2587070"/>
            <a:ext cx="4988784" cy="3319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282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5472608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68144" y="476672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Find </a:t>
            </a:r>
            <a:r>
              <a:rPr lang="en-GB" dirty="0"/>
              <a:t>four numbers at the four corners of a square </a:t>
            </a:r>
            <a:r>
              <a:rPr lang="en-GB" dirty="0" smtClean="0"/>
              <a:t>within </a:t>
            </a:r>
            <a:r>
              <a:rPr lang="en-GB" dirty="0"/>
              <a:t>the grid, for example the square made by </a:t>
            </a:r>
            <a:r>
              <a:rPr lang="en-GB" dirty="0" smtClean="0"/>
              <a:t>the numbers </a:t>
            </a:r>
            <a:r>
              <a:rPr lang="en-GB" dirty="0"/>
              <a:t>4, 5, 14, 15. </a:t>
            </a:r>
            <a:r>
              <a:rPr lang="en-GB" dirty="0" smtClean="0"/>
              <a:t>Add </a:t>
            </a:r>
            <a:r>
              <a:rPr lang="en-GB" dirty="0"/>
              <a:t>the diagonal numbers.  What do </a:t>
            </a:r>
            <a:r>
              <a:rPr lang="en-GB" dirty="0" smtClean="0"/>
              <a:t>you notice</a:t>
            </a:r>
            <a:r>
              <a:rPr lang="en-GB" dirty="0"/>
              <a:t>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67908" y="2996952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Find another square e.g. 45, 47, 65, 67. </a:t>
            </a:r>
            <a:r>
              <a:rPr lang="en-GB" dirty="0" smtClean="0"/>
              <a:t>Add </a:t>
            </a:r>
            <a:r>
              <a:rPr lang="en-GB" dirty="0"/>
              <a:t>the diagonal numbers </a:t>
            </a:r>
            <a:r>
              <a:rPr lang="en-GB" dirty="0" smtClean="0"/>
              <a:t>again and </a:t>
            </a:r>
            <a:r>
              <a:rPr lang="en-GB" dirty="0"/>
              <a:t>see what </a:t>
            </a:r>
            <a:r>
              <a:rPr lang="en-GB" dirty="0" smtClean="0"/>
              <a:t>you find</a:t>
            </a:r>
            <a:r>
              <a:rPr lang="en-GB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20780" y="4334054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Keep finding squares across the grid. Add the diagonal numbers each time. What happens? What if you try larger squares </a:t>
            </a:r>
            <a:r>
              <a:rPr lang="en-GB" dirty="0" err="1" smtClean="0"/>
              <a:t>eg</a:t>
            </a:r>
            <a:r>
              <a:rPr lang="en-GB" dirty="0" smtClean="0"/>
              <a:t>. the one with the corners 78, 80, 98 and 100?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95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476672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My ‘magic numbers’ are four digit </a:t>
            </a:r>
            <a:r>
              <a:rPr lang="en-GB" sz="3600" dirty="0" smtClean="0"/>
              <a:t>numbers. </a:t>
            </a:r>
          </a:p>
          <a:p>
            <a:endParaRPr lang="en-GB" sz="3600" dirty="0"/>
          </a:p>
          <a:p>
            <a:r>
              <a:rPr lang="en-GB" sz="3600" dirty="0" smtClean="0"/>
              <a:t>When </a:t>
            </a:r>
            <a:r>
              <a:rPr lang="en-GB" sz="3600" dirty="0"/>
              <a:t>all their digits are added together equal 6, but no digit is 0.  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Can </a:t>
            </a:r>
            <a:r>
              <a:rPr lang="en-GB" sz="3600" dirty="0"/>
              <a:t>you find 10 of my ‘magic numbers’?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65104"/>
            <a:ext cx="2359149" cy="2359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032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92696"/>
            <a:ext cx="6192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Each </a:t>
            </a:r>
            <a:r>
              <a:rPr lang="en-GB" dirty="0"/>
              <a:t>letter of the alphabet has been given a value: </a:t>
            </a:r>
            <a:endParaRPr lang="en-GB" dirty="0" smtClean="0"/>
          </a:p>
          <a:p>
            <a:r>
              <a:rPr lang="en-GB" dirty="0" smtClean="0"/>
              <a:t>A = 1p</a:t>
            </a:r>
          </a:p>
          <a:p>
            <a:r>
              <a:rPr lang="en-GB" dirty="0" smtClean="0"/>
              <a:t>B = 2p</a:t>
            </a:r>
          </a:p>
          <a:p>
            <a:r>
              <a:rPr lang="en-GB" dirty="0" smtClean="0"/>
              <a:t>C = 3p </a:t>
            </a:r>
          </a:p>
          <a:p>
            <a:r>
              <a:rPr lang="en-GB" dirty="0" smtClean="0"/>
              <a:t>and so on until Z = </a:t>
            </a:r>
            <a:r>
              <a:rPr lang="en-GB" dirty="0"/>
              <a:t>26p.  </a:t>
            </a:r>
            <a:endParaRPr lang="en-GB" dirty="0" smtClean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06" y="2454305"/>
            <a:ext cx="245745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47864" y="2454305"/>
            <a:ext cx="1440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EGG</a:t>
            </a:r>
          </a:p>
          <a:p>
            <a:r>
              <a:rPr lang="en-GB" dirty="0" smtClean="0"/>
              <a:t>E = 5p</a:t>
            </a:r>
          </a:p>
          <a:p>
            <a:r>
              <a:rPr lang="en-GB" dirty="0" smtClean="0"/>
              <a:t>G = 7p</a:t>
            </a:r>
          </a:p>
          <a:p>
            <a:r>
              <a:rPr lang="en-GB" dirty="0" smtClean="0"/>
              <a:t>G = 7p</a:t>
            </a:r>
          </a:p>
          <a:p>
            <a:r>
              <a:rPr lang="en-GB" dirty="0" smtClean="0"/>
              <a:t>Total = 19p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54306"/>
            <a:ext cx="2160240" cy="16327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08304" y="2454305"/>
            <a:ext cx="1440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HAM</a:t>
            </a:r>
          </a:p>
          <a:p>
            <a:r>
              <a:rPr lang="en-GB" dirty="0" smtClean="0"/>
              <a:t>H = 8p</a:t>
            </a:r>
          </a:p>
          <a:p>
            <a:r>
              <a:rPr lang="en-GB" dirty="0" smtClean="0"/>
              <a:t>A = 1p</a:t>
            </a:r>
          </a:p>
          <a:p>
            <a:r>
              <a:rPr lang="en-GB" dirty="0" smtClean="0"/>
              <a:t>M = 13p</a:t>
            </a:r>
          </a:p>
          <a:p>
            <a:r>
              <a:rPr lang="en-GB" dirty="0" smtClean="0"/>
              <a:t>Total = 22p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83006" y="4797152"/>
            <a:ext cx="6192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find a food item that comes to exactly £1?</a:t>
            </a:r>
          </a:p>
          <a:p>
            <a:endParaRPr lang="en-GB" dirty="0"/>
          </a:p>
          <a:p>
            <a:r>
              <a:rPr lang="en-GB" dirty="0" smtClean="0"/>
              <a:t>Can you make up a menu that comes to exactly £2.50?</a:t>
            </a:r>
          </a:p>
          <a:p>
            <a:endParaRPr lang="en-GB" dirty="0"/>
          </a:p>
          <a:p>
            <a:r>
              <a:rPr lang="en-GB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715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323528" y="81472"/>
            <a:ext cx="4840288" cy="1944216"/>
          </a:xfrm>
          <a:prstGeom prst="roundRect">
            <a:avLst>
              <a:gd name="adj" fmla="val 10528"/>
            </a:avLst>
          </a:prstGeom>
          <a:gradFill rotWithShape="1">
            <a:gsLst>
              <a:gs pos="0">
                <a:srgbClr val="EAF1DD"/>
              </a:gs>
              <a:gs pos="100000">
                <a:srgbClr val="D6E3BC"/>
              </a:gs>
            </a:gsLst>
            <a:lin ang="5400000" scaled="1"/>
          </a:gradFill>
          <a:ln w="9525">
            <a:solidFill>
              <a:srgbClr val="92D05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1200" dirty="0"/>
              <a:t>Imagine if you were able to turn your teacher into a frog!</a:t>
            </a:r>
          </a:p>
          <a:p>
            <a:r>
              <a:rPr lang="en-GB" sz="1200" dirty="0"/>
              <a:t> </a:t>
            </a:r>
          </a:p>
          <a:p>
            <a:r>
              <a:rPr lang="en-GB" sz="1200" dirty="0"/>
              <a:t>A witch has told you that you will </a:t>
            </a:r>
            <a:r>
              <a:rPr lang="en-GB" sz="1200" dirty="0" smtClean="0"/>
              <a:t>need a </a:t>
            </a:r>
            <a:r>
              <a:rPr lang="en-GB" sz="1200" dirty="0"/>
              <a:t>24-leg potion to do this.  She has provided you with an unlimited supply of the following: spiders (8 legs), lizards (4 legs) and bats (2 legs). </a:t>
            </a:r>
          </a:p>
          <a:p>
            <a:r>
              <a:rPr lang="en-GB" sz="1200" dirty="0"/>
              <a:t>Unfortunately, or fortunately for your teacher, </a:t>
            </a:r>
            <a:r>
              <a:rPr lang="en-GB" sz="1200" dirty="0" smtClean="0"/>
              <a:t>the witch can’t </a:t>
            </a:r>
            <a:r>
              <a:rPr lang="en-GB" sz="1200" dirty="0"/>
              <a:t>remember the number of each animal needed for the spell to work</a:t>
            </a:r>
            <a:r>
              <a:rPr lang="en-GB" sz="1200" dirty="0" smtClean="0"/>
              <a:t>.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en-GB" sz="1200" b="1" dirty="0">
                <a:latin typeface="SassoonPrimaryInfant"/>
                <a:ea typeface="Calibri"/>
                <a:cs typeface="Arial"/>
              </a:rPr>
              <a:t>Try to find out all the possible combinations that would total 24 legs.</a:t>
            </a:r>
            <a:endParaRPr lang="en-GB" sz="1200" dirty="0">
              <a:latin typeface="Gill Sans MT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00" dirty="0">
                <a:latin typeface="SassoonPrimaryInfant"/>
                <a:ea typeface="Calibri"/>
                <a:cs typeface="Times New Roman"/>
              </a:rPr>
              <a:t> </a:t>
            </a:r>
            <a:endParaRPr lang="en-GB" sz="1200" dirty="0">
              <a:latin typeface="Gill Sans MT"/>
              <a:ea typeface="Calibri"/>
              <a:cs typeface="Times New Roman"/>
            </a:endParaRPr>
          </a:p>
          <a:p>
            <a:endParaRPr lang="en-GB" sz="1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496914"/>
              </p:ext>
            </p:extLst>
          </p:nvPr>
        </p:nvGraphicFramePr>
        <p:xfrm>
          <a:off x="395536" y="2110887"/>
          <a:ext cx="6514636" cy="4525960"/>
        </p:xfrm>
        <a:graphic>
          <a:graphicData uri="http://schemas.openxmlformats.org/drawingml/2006/table">
            <a:tbl>
              <a:tblPr firstRow="1" firstCol="1" bandRow="1"/>
              <a:tblGrid>
                <a:gridCol w="968075"/>
                <a:gridCol w="968075"/>
                <a:gridCol w="968075"/>
                <a:gridCol w="968075"/>
                <a:gridCol w="968075"/>
                <a:gridCol w="969377"/>
                <a:gridCol w="704884"/>
              </a:tblGrid>
              <a:tr h="2497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spiders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SassoonPrimaryInfan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>
                      <a:noFill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lizards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SassoonPrimaryInfan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>
                      <a:noFill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bats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  <a:latin typeface="SassoonPrimaryInfan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>
                      <a:noFill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Total 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2749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number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number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number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legs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1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8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1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4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6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12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24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SassoonPrimaryInfant"/>
                          <a:ea typeface="Calibri"/>
                          <a:cs typeface="Times New Roman"/>
                        </a:rPr>
                        <a:t> </a:t>
                      </a:r>
                      <a:endParaRPr lang="en-GB" sz="900" dirty="0">
                        <a:effectLst/>
                        <a:latin typeface="Gill Sans MT"/>
                        <a:ea typeface="Calibri"/>
                        <a:cs typeface="Times New Roman"/>
                      </a:endParaRPr>
                    </a:p>
                  </a:txBody>
                  <a:tcPr marL="54289" marR="54289" marT="0" marB="0" anchor="ctr">
                    <a:lnL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48A54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48A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1509" name="Picture 5" descr="MC900436398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9322">
            <a:off x="5353317" y="292442"/>
            <a:ext cx="1018940" cy="101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MC900084132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27492">
            <a:off x="6758913" y="802616"/>
            <a:ext cx="2180874" cy="65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MC900304955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106" y="2024844"/>
            <a:ext cx="1963855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976" y="3645024"/>
            <a:ext cx="207458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18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9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0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1_Default Design">
  <a:themeElements>
    <a:clrScheme name="">
      <a:dk1>
        <a:srgbClr val="FFFF00"/>
      </a:dk1>
      <a:lt1>
        <a:srgbClr val="FFFF00"/>
      </a:lt1>
      <a:dk2>
        <a:srgbClr val="000000"/>
      </a:dk2>
      <a:lt2>
        <a:srgbClr val="808080"/>
      </a:lt2>
      <a:accent1>
        <a:srgbClr val="00CC99"/>
      </a:accent1>
      <a:accent2>
        <a:srgbClr val="0000FF"/>
      </a:accent2>
      <a:accent3>
        <a:srgbClr val="FFFFAA"/>
      </a:accent3>
      <a:accent4>
        <a:srgbClr val="DADA00"/>
      </a:accent4>
      <a:accent5>
        <a:srgbClr val="AAE2CA"/>
      </a:accent5>
      <a:accent6>
        <a:srgbClr val="0000E7"/>
      </a:accent6>
      <a:hlink>
        <a:srgbClr val="CCCCFF"/>
      </a:hlink>
      <a:folHlink>
        <a:srgbClr val="B2B2B2"/>
      </a:folHlink>
    </a:clrScheme>
    <a:fontScheme name="1_Default Design">
      <a:majorFont>
        <a:latin typeface="Arial Black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tx2"/>
          </a:solidFill>
          <a:prstDash val="solid"/>
          <a:round/>
          <a:headEnd type="triangle" w="med" len="med"/>
          <a:tailEnd type="triangl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1129</Words>
  <Application>Microsoft Office PowerPoint</Application>
  <PresentationFormat>On-screen Show (4:3)</PresentationFormat>
  <Paragraphs>454</Paragraphs>
  <Slides>46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11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1_Default Design</vt:lpstr>
      <vt:lpstr>2_Default Design</vt:lpstr>
      <vt:lpstr>3_Default Design</vt:lpstr>
      <vt:lpstr>4_Default Design</vt:lpstr>
      <vt:lpstr>5_Default Design</vt:lpstr>
      <vt:lpstr>6_Default Design</vt:lpstr>
      <vt:lpstr>7_Default Design</vt:lpstr>
      <vt:lpstr>9_Default Design</vt:lpstr>
      <vt:lpstr>10_Default Design</vt:lpstr>
      <vt:lpstr>11_Default Design</vt:lpstr>
      <vt:lpstr>8_Default Design</vt:lpstr>
      <vt:lpstr>PowerPoint Presentation</vt:lpstr>
      <vt:lpstr>PowerPoint Presentation</vt:lpstr>
      <vt:lpstr>PowerPoint Presentation</vt:lpstr>
      <vt:lpstr>PowerPoint Presentation</vt:lpstr>
      <vt:lpstr>24 + 37</vt:lpstr>
      <vt:lpstr>24 + 37</vt:lpstr>
      <vt:lpstr>PowerPoint Presentation</vt:lpstr>
      <vt:lpstr>24 + 37</vt:lpstr>
      <vt:lpstr>24 + 37</vt:lpstr>
      <vt:lpstr>It doesn’t matter how you do it as long as you get the right answer. </vt:lpstr>
      <vt:lpstr>Some addition calculations …</vt:lpstr>
      <vt:lpstr>Put the digits 7, 3 and 4 in the boxes to complete the calculation.</vt:lpstr>
      <vt:lpstr>Put the digits 7, 3 and 4 in the boxes to complete the calculation.</vt:lpstr>
      <vt:lpstr>Write 4 digits in the boxes.  Put one digit in each box. </vt:lpstr>
      <vt:lpstr>Write 4 digits in the boxes.  Put one digit in each box. </vt:lpstr>
      <vt:lpstr>Use the digits 6, 3, 4 and 9.  Put one digit in each box to make the calculation correct. </vt:lpstr>
      <vt:lpstr>Use the digits 8, 5, 6 and 2.  Put one digit in each box to make the calculation correct. </vt:lpstr>
      <vt:lpstr>Give two possible answers to this calculation. </vt:lpstr>
      <vt:lpstr>Give two possible answers to this calculation. </vt:lpstr>
      <vt:lpstr>Write the missing number in the box. </vt:lpstr>
      <vt:lpstr>Write the missing number in the box. </vt:lpstr>
      <vt:lpstr>Write two numbers in the empty circles so that to total of all the numbers is 2 400. </vt:lpstr>
      <vt:lpstr>Bob has eight cards with numbers written on them. He arranges them in a square with a blank card in the middle</vt:lpstr>
      <vt:lpstr>PowerPoint Presentation</vt:lpstr>
      <vt:lpstr>Subtracting numbers mentally.</vt:lpstr>
      <vt:lpstr>67 - 42</vt:lpstr>
      <vt:lpstr>Did you do this?</vt:lpstr>
      <vt:lpstr>PowerPoint Presentation</vt:lpstr>
      <vt:lpstr>It doesn’t matter how you do it as long as you get the right answer. </vt:lpstr>
      <vt:lpstr>Some subtraction calculations …</vt:lpstr>
      <vt:lpstr>Write the missing number in the box. </vt:lpstr>
      <vt:lpstr>Write the missing number in the box. </vt:lpstr>
      <vt:lpstr>Put the digits 9, 2 and 4 in the boxes to complete the calculation.</vt:lpstr>
      <vt:lpstr>What might the missing numbers be?</vt:lpstr>
      <vt:lpstr>What might the missing numbers be?</vt:lpstr>
      <vt:lpstr>What might the missing digits be?</vt:lpstr>
      <vt:lpstr>PowerPoint Presentation</vt:lpstr>
      <vt:lpstr>Put the digits 1, 4 and 6 in the boxes to make a number between 300 and 500. </vt:lpstr>
      <vt:lpstr>Put the digits 2, 4, 7 and 9 in the boxes to make a number between 5 000 and 8 000.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Roscoe-head</dc:creator>
  <cp:lastModifiedBy>Roscoe-head</cp:lastModifiedBy>
  <cp:revision>24</cp:revision>
  <dcterms:created xsi:type="dcterms:W3CDTF">2015-02-23T10:07:30Z</dcterms:created>
  <dcterms:modified xsi:type="dcterms:W3CDTF">2015-03-02T08:31:58Z</dcterms:modified>
</cp:coreProperties>
</file>