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</p:sldIdLst>
  <p:sldSz cy="6858000" cx="9144000"/>
  <p:notesSz cx="6858000" cy="9144000"/>
  <p:embeddedFontLst>
    <p:embeddedFont>
      <p:font typeface="Play"/>
      <p:regular r:id="rId57"/>
      <p:bold r:id="rId58"/>
    </p:embeddedFont>
    <p:embeddedFont>
      <p:font typeface="Tahoma"/>
      <p:regular r:id="rId59"/>
      <p:bold r:id="rId60"/>
    </p:embeddedFont>
    <p:embeddedFont>
      <p:font typeface="Sen"/>
      <p:regular r:id="rId61"/>
      <p:bold r:id="rId6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51">
          <p15:clr>
            <a:srgbClr val="A4A3A4"/>
          </p15:clr>
        </p15:guide>
        <p15:guide id="2" pos="22">
          <p15:clr>
            <a:srgbClr val="A4A3A4"/>
          </p15:clr>
        </p15:guide>
      </p15:sldGuideLst>
    </p:ext>
    <p:ext uri="{2D200454-40CA-4A62-9FC3-DE9A4176ACB9}">
      <p15:notes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GoogleSlidesCustomDataVersion2">
      <go:slidesCustomData xmlns:go="http://customooxmlschemas.google.com/" r:id="rId63" roundtripDataSignature="AMtx7mjy9Z+vne0Qkgm2850snOg2ZzAar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51" orient="horz"/>
        <p:guide pos="22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font" Target="fonts/Sen-bold.fntdata"/><Relationship Id="rId61" Type="http://schemas.openxmlformats.org/officeDocument/2006/relationships/font" Target="fonts/Sen-regular.fntdata"/><Relationship Id="rId20" Type="http://schemas.openxmlformats.org/officeDocument/2006/relationships/slide" Target="slides/slide15.xml"/><Relationship Id="rId63" Type="http://customschemas.google.com/relationships/presentationmetadata" Target="meta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60" Type="http://schemas.openxmlformats.org/officeDocument/2006/relationships/font" Target="fonts/Tahoma-bold.fntdata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font" Target="fonts/Play-regular.fntdata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font" Target="fonts/Tahoma-regular.fntdata"/><Relationship Id="rId14" Type="http://schemas.openxmlformats.org/officeDocument/2006/relationships/slide" Target="slides/slide9.xml"/><Relationship Id="rId58" Type="http://schemas.openxmlformats.org/officeDocument/2006/relationships/font" Target="fonts/Play-bold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01" name="Google Shape;10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SI</a:t>
            </a:r>
            <a:endParaRPr/>
          </a:p>
        </p:txBody>
      </p:sp>
      <p:sp>
        <p:nvSpPr>
          <p:cNvPr id="102" name="Google Shape;102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11" name="Google Shape;11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VP</a:t>
            </a:r>
            <a:endParaRPr/>
          </a:p>
        </p:txBody>
      </p:sp>
      <p:sp>
        <p:nvSpPr>
          <p:cNvPr id="112" name="Google Shape;112;p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20" name="Google Shape;12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Uzma onwards</a:t>
            </a:r>
            <a:endParaRPr/>
          </a:p>
        </p:txBody>
      </p:sp>
      <p:sp>
        <p:nvSpPr>
          <p:cNvPr id="121" name="Google Shape;121;p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31" name="Google Shape;13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2" name="Google Shape;132;p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40" name="Google Shape;14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141" name="Google Shape;141;p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49" name="Google Shape;14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150" name="Google Shape;150;p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60" name="Google Shape;16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161" name="Google Shape;161;p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71" name="Google Shape;17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172" name="Google Shape;172;p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81" name="Google Shape;18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182" name="Google Shape;182;p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90" name="Google Shape;19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191" name="Google Shape;191;p1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01" name="Google Shape;20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202" name="Google Shape;202;p1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11" name="Google Shape;21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212" name="Google Shape;212;p1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21" name="Google Shape;22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222" name="Google Shape;222;p1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30" name="Google Shape;23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231" name="Google Shape;231;p1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41" name="Google Shape;24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242" name="Google Shape;242;p1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51" name="Google Shape;25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HOC</a:t>
            </a:r>
            <a:endParaRPr/>
          </a:p>
        </p:txBody>
      </p:sp>
      <p:sp>
        <p:nvSpPr>
          <p:cNvPr id="252" name="Google Shape;252;p1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1" name="Google Shape;26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Lesley onwards</a:t>
            </a:r>
            <a:endParaRPr/>
          </a:p>
        </p:txBody>
      </p:sp>
      <p:sp>
        <p:nvSpPr>
          <p:cNvPr id="262" name="Google Shape;262;p1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6" name="Google Shape;276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83" name="Google Shape;283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VP</a:t>
            </a:r>
            <a:endParaRPr/>
          </a:p>
        </p:txBody>
      </p:sp>
      <p:sp>
        <p:nvSpPr>
          <p:cNvPr id="284" name="Google Shape;284;p1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92" name="Google Shape;29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VP</a:t>
            </a:r>
            <a:endParaRPr/>
          </a:p>
        </p:txBody>
      </p:sp>
      <p:sp>
        <p:nvSpPr>
          <p:cNvPr id="293" name="Google Shape;293;p2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01" name="Google Shape;30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2" name="Google Shape;302;p2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0" name="Google Shape;310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9" name="Google Shape;319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5" name="Google Shape;33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Lucy onward</a:t>
            </a:r>
            <a:endParaRPr/>
          </a:p>
        </p:txBody>
      </p:sp>
      <p:sp>
        <p:nvSpPr>
          <p:cNvPr id="336" name="Google Shape;336;p2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rPr lang="en-GB"/>
              <a:t>Lucy</a:t>
            </a:r>
            <a:endParaRPr/>
          </a:p>
        </p:txBody>
      </p:sp>
      <p:sp>
        <p:nvSpPr>
          <p:cNvPr id="341" name="Google Shape;341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rPr lang="en-GB"/>
              <a:t>Lucy</a:t>
            </a:r>
            <a:endParaRPr/>
          </a:p>
        </p:txBody>
      </p:sp>
      <p:sp>
        <p:nvSpPr>
          <p:cNvPr id="347" name="Google Shape;347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rPr lang="en-GB"/>
              <a:t>Lucy</a:t>
            </a:r>
            <a:endParaRPr/>
          </a:p>
        </p:txBody>
      </p:sp>
      <p:sp>
        <p:nvSpPr>
          <p:cNvPr id="354" name="Google Shape;354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rPr lang="en-GB"/>
              <a:t>Lucy</a:t>
            </a:r>
            <a:endParaRPr/>
          </a:p>
        </p:txBody>
      </p:sp>
      <p:sp>
        <p:nvSpPr>
          <p:cNvPr id="361" name="Google Shape;361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68" name="Google Shape;368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Lesley onward</a:t>
            </a:r>
            <a:endParaRPr/>
          </a:p>
        </p:txBody>
      </p:sp>
      <p:sp>
        <p:nvSpPr>
          <p:cNvPr id="369" name="Google Shape;369;p2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75" name="Google Shape;375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LF</a:t>
            </a:r>
            <a:endParaRPr/>
          </a:p>
        </p:txBody>
      </p:sp>
      <p:sp>
        <p:nvSpPr>
          <p:cNvPr id="376" name="Google Shape;376;p3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82" name="Google Shape;382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LF</a:t>
            </a:r>
            <a:endParaRPr/>
          </a:p>
        </p:txBody>
      </p:sp>
      <p:sp>
        <p:nvSpPr>
          <p:cNvPr id="383" name="Google Shape;383;p3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89" name="Google Shape;389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LF Our school has visited this site for the last three years.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PGL have been providing adventure holidays to children since 1957.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Both year groups thoroughly enjoyed the experience.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0" name="Google Shape;390;p3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97" name="Google Shape;397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LF</a:t>
            </a:r>
            <a:endParaRPr/>
          </a:p>
        </p:txBody>
      </p:sp>
      <p:sp>
        <p:nvSpPr>
          <p:cNvPr id="398" name="Google Shape;398;p3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3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04" name="Google Shape;404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Lesley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Group Leaders assist Party Leaders until 21.00. From 21.00 - 23.00 there will be PGL staff on active night duty. Through the night there will always be a senior PGL staff member on call.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5" name="Google Shape;405;p3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3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11" name="Google Shape;411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Lyn</a:t>
            </a:r>
            <a:endParaRPr/>
          </a:p>
        </p:txBody>
      </p:sp>
      <p:sp>
        <p:nvSpPr>
          <p:cNvPr id="412" name="Google Shape;412;p3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19" name="Google Shape;419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Lyn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Sandals/crocs for water activity </a:t>
            </a:r>
            <a:endParaRPr/>
          </a:p>
        </p:txBody>
      </p:sp>
      <p:sp>
        <p:nvSpPr>
          <p:cNvPr id="420" name="Google Shape;420;p3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3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28" name="Google Shape;428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Lyn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Spare travel sickness tablet for some of the activities. </a:t>
            </a:r>
            <a:endParaRPr/>
          </a:p>
        </p:txBody>
      </p:sp>
      <p:sp>
        <p:nvSpPr>
          <p:cNvPr id="429" name="Google Shape;429;p3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3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35" name="Google Shape;435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Lyn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rPr lang="en-GB"/>
              <a:t>hayfever</a:t>
            </a:r>
            <a:endParaRPr/>
          </a:p>
        </p:txBody>
      </p:sp>
      <p:sp>
        <p:nvSpPr>
          <p:cNvPr id="436" name="Google Shape;436;p3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3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42" name="Google Shape;442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Lyn</a:t>
            </a:r>
            <a:endParaRPr/>
          </a:p>
        </p:txBody>
      </p:sp>
      <p:sp>
        <p:nvSpPr>
          <p:cNvPr id="443" name="Google Shape;443;p3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49" name="Google Shape;449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Lesley</a:t>
            </a:r>
            <a:endParaRPr/>
          </a:p>
        </p:txBody>
      </p:sp>
      <p:sp>
        <p:nvSpPr>
          <p:cNvPr id="450" name="Google Shape;450;p4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4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56" name="Google Shape;456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Lmellor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rPr lang="en-GB"/>
              <a:t>Learning outside the classroom helps young people to develop the ability to cope with and experience a wide variety of challenges. It requires them to make informed choices and to understand and take responsibility for the consequences. It leads to a positive ‘can-do’ attitude. Risk and challenge can be provided in all learning outside the classroom contexts – from activities within school grounds, to adventurous expeditions overseas. LOtC is statisitcally very safe.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7" name="Google Shape;457;p4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64" name="Google Shape;464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Lyn</a:t>
            </a:r>
            <a:endParaRPr/>
          </a:p>
        </p:txBody>
      </p:sp>
      <p:sp>
        <p:nvSpPr>
          <p:cNvPr id="465" name="Google Shape;465;p4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4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72" name="Google Shape;472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LF – contact centre if there is an emergency outside of school time.</a:t>
            </a:r>
            <a:endParaRPr/>
          </a:p>
        </p:txBody>
      </p:sp>
      <p:sp>
        <p:nvSpPr>
          <p:cNvPr id="473" name="Google Shape;473;p4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79" name="Google Shape;479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LF</a:t>
            </a:r>
            <a:endParaRPr/>
          </a:p>
        </p:txBody>
      </p:sp>
      <p:sp>
        <p:nvSpPr>
          <p:cNvPr id="480" name="Google Shape;480;p4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87" name="Google Shape;487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LF</a:t>
            </a:r>
            <a:endParaRPr/>
          </a:p>
        </p:txBody>
      </p:sp>
      <p:sp>
        <p:nvSpPr>
          <p:cNvPr id="488" name="Google Shape;488;p4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4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96" name="Google Shape;496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LM– can’t promise. We do provide a variety of activities – high/low/fast/slow/ problem solving/</a:t>
            </a:r>
            <a:endParaRPr/>
          </a:p>
        </p:txBody>
      </p:sp>
      <p:sp>
        <p:nvSpPr>
          <p:cNvPr id="497" name="Google Shape;497;p4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4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505" name="Google Shape;505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LM Challenge by choice-  they choose their challenge</a:t>
            </a:r>
            <a:endParaRPr/>
          </a:p>
        </p:txBody>
      </p:sp>
      <p:sp>
        <p:nvSpPr>
          <p:cNvPr id="506" name="Google Shape;506;p4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4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513" name="Google Shape;513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LM</a:t>
            </a:r>
            <a:endParaRPr/>
          </a:p>
        </p:txBody>
      </p:sp>
      <p:sp>
        <p:nvSpPr>
          <p:cNvPr id="514" name="Google Shape;514;p4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4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521" name="Google Shape;521;p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LM</a:t>
            </a:r>
            <a:endParaRPr/>
          </a:p>
        </p:txBody>
      </p:sp>
      <p:sp>
        <p:nvSpPr>
          <p:cNvPr id="522" name="Google Shape;522;p4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5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529" name="Google Shape;529;p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LM</a:t>
            </a:r>
            <a:endParaRPr/>
          </a:p>
        </p:txBody>
      </p:sp>
      <p:sp>
        <p:nvSpPr>
          <p:cNvPr id="530" name="Google Shape;530;p5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5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537" name="Google Shape;537;p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LF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3"/>
          <p:cNvSpPr txBox="1"/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53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53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53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53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4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4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4" name="Google Shape;24;p54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4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4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5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5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55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5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5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6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6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6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, and 2 Content" type="txAndTwoObj">
  <p:cSld name="TEXT_AND_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7"/>
          <p:cNvSpPr txBox="1"/>
          <p:nvPr>
            <p:ph type="title"/>
          </p:nvPr>
        </p:nvSpPr>
        <p:spPr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7"/>
          <p:cNvSpPr txBox="1"/>
          <p:nvPr>
            <p:ph idx="1" type="body"/>
          </p:nvPr>
        </p:nvSpPr>
        <p:spPr>
          <a:xfrm>
            <a:off x="457200" y="19812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57"/>
          <p:cNvSpPr txBox="1"/>
          <p:nvPr>
            <p:ph idx="2" type="body"/>
          </p:nvPr>
        </p:nvSpPr>
        <p:spPr>
          <a:xfrm>
            <a:off x="4648200" y="19812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57"/>
          <p:cNvSpPr txBox="1"/>
          <p:nvPr>
            <p:ph idx="3" type="body"/>
          </p:nvPr>
        </p:nvSpPr>
        <p:spPr>
          <a:xfrm>
            <a:off x="4648200" y="41148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57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57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57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8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58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58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58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58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8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 and Clip Art" type="txAndClipArt">
  <p:cSld name="TEXT_AND_CLIPAR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9"/>
          <p:cNvSpPr txBox="1"/>
          <p:nvPr>
            <p:ph type="title"/>
          </p:nvPr>
        </p:nvSpPr>
        <p:spPr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59"/>
          <p:cNvSpPr txBox="1"/>
          <p:nvPr>
            <p:ph idx="1" type="body"/>
          </p:nvPr>
        </p:nvSpPr>
        <p:spPr>
          <a:xfrm>
            <a:off x="457200" y="19812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59"/>
          <p:cNvSpPr/>
          <p:nvPr>
            <p:ph idx="2" type="clipArt"/>
          </p:nvPr>
        </p:nvSpPr>
        <p:spPr>
          <a:xfrm>
            <a:off x="4648200" y="1981200"/>
            <a:ext cx="40386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56" name="Google Shape;56;p59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59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59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60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60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2" name="Google Shape;62;p60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3" name="Google Shape;63;p60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4" name="Google Shape;64;p60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60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60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60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61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61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61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61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62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62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6" name="Google Shape;76;p62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7" name="Google Shape;77;p62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62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62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63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63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3" name="Google Shape;83;p63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4" name="Google Shape;84;p63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63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63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64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64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0" name="Google Shape;90;p64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64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64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65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65"/>
          <p:cNvSpPr txBox="1"/>
          <p:nvPr>
            <p:ph idx="1" type="body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6" name="Google Shape;96;p65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65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65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8000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2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52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52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52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52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Relationship Id="rId4" Type="http://schemas.openxmlformats.org/officeDocument/2006/relationships/image" Target="../media/image2.png"/><Relationship Id="rId5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Relationship Id="rId4" Type="http://schemas.openxmlformats.org/officeDocument/2006/relationships/image" Target="../media/image18.png"/><Relationship Id="rId5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Relationship Id="rId4" Type="http://schemas.openxmlformats.org/officeDocument/2006/relationships/image" Target="../media/image2.png"/><Relationship Id="rId5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png"/><Relationship Id="rId4" Type="http://schemas.openxmlformats.org/officeDocument/2006/relationships/image" Target="../media/image4.png"/><Relationship Id="rId5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png"/><Relationship Id="rId4" Type="http://schemas.openxmlformats.org/officeDocument/2006/relationships/image" Target="../media/image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.png"/><Relationship Id="rId4" Type="http://schemas.openxmlformats.org/officeDocument/2006/relationships/image" Target="../media/image20.png"/><Relationship Id="rId9" Type="http://schemas.openxmlformats.org/officeDocument/2006/relationships/image" Target="../media/image21.png"/><Relationship Id="rId5" Type="http://schemas.openxmlformats.org/officeDocument/2006/relationships/image" Target="../media/image17.png"/><Relationship Id="rId6" Type="http://schemas.openxmlformats.org/officeDocument/2006/relationships/hyperlink" Target="https://www.bbc.co.uk/bitesize/articles/zrybvk7" TargetMode="External"/><Relationship Id="rId7" Type="http://schemas.openxmlformats.org/officeDocument/2006/relationships/hyperlink" Target="https://www.satspapersguide.co.uk/ks2-year-6-sats/ks2-year-6-sats-papers/" TargetMode="External"/><Relationship Id="rId8" Type="http://schemas.openxmlformats.org/officeDocument/2006/relationships/image" Target="../media/image1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8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0.png"/><Relationship Id="rId4" Type="http://schemas.openxmlformats.org/officeDocument/2006/relationships/image" Target="../media/image27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4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9.jpg"/><Relationship Id="rId4" Type="http://schemas.openxmlformats.org/officeDocument/2006/relationships/hyperlink" Target="https://vimeo.com/74619774" TargetMode="Externa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2.xml"/><Relationship Id="rId3" Type="http://schemas.openxmlformats.org/officeDocument/2006/relationships/hyperlink" Target="http://www.pgl.co.uk/en-gb/school-trips/primary-schools/centres/liddington#.WM_ibG-LTIU" TargetMode="External"/><Relationship Id="rId4" Type="http://schemas.openxmlformats.org/officeDocument/2006/relationships/image" Target="../media/image46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33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36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37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38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39.jpg"/><Relationship Id="rId4" Type="http://schemas.openxmlformats.org/officeDocument/2006/relationships/image" Target="../media/image34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35.jpg"/><Relationship Id="rId4" Type="http://schemas.openxmlformats.org/officeDocument/2006/relationships/image" Target="../media/image44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40.jpg"/><Relationship Id="rId4" Type="http://schemas.openxmlformats.org/officeDocument/2006/relationships/image" Target="../media/image42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41.jpg"/><Relationship Id="rId4" Type="http://schemas.openxmlformats.org/officeDocument/2006/relationships/image" Target="../media/image43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45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"/>
          <p:cNvSpPr/>
          <p:nvPr/>
        </p:nvSpPr>
        <p:spPr>
          <a:xfrm>
            <a:off x="1493838" y="212725"/>
            <a:ext cx="6126162" cy="1011238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BA8C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1506538" y="333375"/>
            <a:ext cx="6100762" cy="7699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b="1" i="0" lang="en-GB" sz="44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TGMS Y6 Open Evening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"/>
          <p:cNvSpPr/>
          <p:nvPr/>
        </p:nvSpPr>
        <p:spPr>
          <a:xfrm>
            <a:off x="455613" y="1620838"/>
            <a:ext cx="8439150" cy="46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Agenda</a:t>
            </a:r>
            <a:r>
              <a:rPr b="0" i="0" lang="en-GB" sz="40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-"/>
            </a:pPr>
            <a:r>
              <a:rPr b="0" i="0" lang="en-GB" sz="32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Key Stage 2 Standard Assessment Tests (SATs) (Mrs Bawany)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-"/>
            </a:pPr>
            <a:r>
              <a:rPr b="0" i="0" lang="en-GB" sz="32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End-of-KS2 Writing Assessments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    (Miss Baker)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-"/>
            </a:pPr>
            <a:r>
              <a:rPr b="0" i="0" lang="en-GB" sz="32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PGL residential (Mrs Francis)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-"/>
            </a:pPr>
            <a:r>
              <a:rPr b="0" i="0" lang="en-GB" sz="32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An overview of the Summer Term events and opportunities Y6 pupils participate in (Mrs Francis)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7" name="Google Shape;10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825" y="315913"/>
            <a:ext cx="915988" cy="908050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108" name="Google Shape;10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50188" y="315913"/>
            <a:ext cx="915987" cy="908050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"/>
          <p:cNvSpPr/>
          <p:nvPr/>
        </p:nvSpPr>
        <p:spPr>
          <a:xfrm>
            <a:off x="588963" y="2789238"/>
            <a:ext cx="8315325" cy="1279525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BA8C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2"/>
          <p:cNvSpPr/>
          <p:nvPr/>
        </p:nvSpPr>
        <p:spPr>
          <a:xfrm>
            <a:off x="2066925" y="2967038"/>
            <a:ext cx="5357813" cy="923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1" i="0" lang="en-GB" sz="54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Key Stage 2 SATs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"/>
          <p:cNvSpPr/>
          <p:nvPr/>
        </p:nvSpPr>
        <p:spPr>
          <a:xfrm>
            <a:off x="588963" y="4392613"/>
            <a:ext cx="8231187" cy="1938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0" i="0" lang="en-GB" sz="40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A Presentation to Parents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0" i="0" lang="en-GB" sz="40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April 202</a:t>
            </a:r>
            <a:r>
              <a:rPr lang="en-GB" sz="40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7" name="Google Shape;117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09975" y="852488"/>
            <a:ext cx="1776413" cy="1758950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3"/>
          <p:cNvSpPr/>
          <p:nvPr/>
        </p:nvSpPr>
        <p:spPr>
          <a:xfrm>
            <a:off x="408004" y="401650"/>
            <a:ext cx="67761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Key Dates   SATS Week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3"/>
          <p:cNvSpPr/>
          <p:nvPr/>
        </p:nvSpPr>
        <p:spPr>
          <a:xfrm>
            <a:off x="357188" y="1155700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126" name="Google Shape;126;p3"/>
          <p:cNvSpPr/>
          <p:nvPr/>
        </p:nvSpPr>
        <p:spPr>
          <a:xfrm>
            <a:off x="1995488" y="1989138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b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7" name="Google Shape;12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128" name="Google Shape;128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8000" y="1666875"/>
            <a:ext cx="8259749" cy="352425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"/>
          <p:cNvSpPr/>
          <p:nvPr/>
        </p:nvSpPr>
        <p:spPr>
          <a:xfrm>
            <a:off x="289813" y="366713"/>
            <a:ext cx="8420100" cy="716100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4"/>
          <p:cNvSpPr/>
          <p:nvPr/>
        </p:nvSpPr>
        <p:spPr>
          <a:xfrm>
            <a:off x="408019" y="401650"/>
            <a:ext cx="5622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The Tests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4"/>
          <p:cNvSpPr/>
          <p:nvPr/>
        </p:nvSpPr>
        <p:spPr>
          <a:xfrm>
            <a:off x="361950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-160338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Key Stage 2 SATs take place nationally in the week commencing 1</a:t>
            </a:r>
            <a:r>
              <a:rPr lang="en-GB" sz="1600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2</a:t>
            </a:r>
            <a:r>
              <a:rPr b="0" baseline="3000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th</a:t>
            </a: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 May 202</a:t>
            </a:r>
            <a:r>
              <a:rPr lang="en-GB" sz="1600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60338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181717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Statutory tests will be administered in the following subjects: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1717"/>
              </a:buClr>
              <a:buSzPts val="1600"/>
              <a:buFont typeface="Courier New"/>
              <a:buChar char="o"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Punctuation, Vocabulary and Grammar (45 minutes)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1717"/>
              </a:buClr>
              <a:buSzPts val="1600"/>
              <a:buFont typeface="Courier New"/>
              <a:buChar char="o"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Spelling (approximately 15 minutes)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1717"/>
              </a:buClr>
              <a:buSzPts val="1600"/>
              <a:buFont typeface="Courier New"/>
              <a:buChar char="o"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Reading (60 minutes)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1717"/>
              </a:buClr>
              <a:buSzPts val="1600"/>
              <a:buFont typeface="Courier New"/>
              <a:buChar char="o"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Mathematics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60338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	- Paper 1: Arithmetic (30 minutes)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60338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	- Paper 2: Reasoning (40 minutes)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60338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	- Paper 3: Reasoning (40 minutes)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87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t/>
            </a:r>
            <a:endParaRPr b="0" i="0" sz="1600" u="none" cap="none" strike="noStrike">
              <a:solidFill>
                <a:srgbClr val="181717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1717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All SATS tests are sent off and externally marked.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87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181717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Writing and Science are teacher assessed: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46831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1717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181717"/>
                </a:solidFill>
                <a:latin typeface="Play"/>
                <a:ea typeface="Play"/>
                <a:cs typeface="Play"/>
                <a:sym typeface="Play"/>
              </a:rPr>
              <a:t>Writing will be teacher assessed internall</a:t>
            </a:r>
            <a:r>
              <a:rPr b="0" i="0" lang="en-GB" sz="16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y as follows: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    Working towards (D)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    Working at expected level (S)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    or working above   (A)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-285750" lvl="0" marL="46831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Science will be teacher assessed as met, or not met the expected standard.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7" name="Google Shape;13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5"/>
          <p:cNvSpPr/>
          <p:nvPr/>
        </p:nvSpPr>
        <p:spPr>
          <a:xfrm>
            <a:off x="408002" y="401650"/>
            <a:ext cx="83787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Grammar, Punctuation &amp; Spelling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5"/>
          <p:cNvSpPr/>
          <p:nvPr/>
        </p:nvSpPr>
        <p:spPr>
          <a:xfrm>
            <a:off x="361950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A spelling test is administered containing 20 words, which lasts approximately 15 minutes.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A separate test is given on grammar, punctuation and vocabulary.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This test lasts for 45 minutes and requires short answer questions including some multiple choice.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Marks for these two tests are added together to give a total for grammar, punctuation and spelling.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6"/>
          <p:cNvSpPr/>
          <p:nvPr/>
        </p:nvSpPr>
        <p:spPr>
          <a:xfrm>
            <a:off x="366713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9366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Grammar, Punctuation and Spelling Paper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6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6"/>
          <p:cNvSpPr/>
          <p:nvPr/>
        </p:nvSpPr>
        <p:spPr>
          <a:xfrm>
            <a:off x="408009" y="401650"/>
            <a:ext cx="69144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Sample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5" name="Google Shape;155;p6"/>
          <p:cNvPicPr preferRelativeResize="0"/>
          <p:nvPr/>
        </p:nvPicPr>
        <p:blipFill rotWithShape="1">
          <a:blip r:embed="rId3">
            <a:alphaModFix/>
          </a:blip>
          <a:srcRect b="6701" l="11899" r="0" t="8083"/>
          <a:stretch/>
        </p:blipFill>
        <p:spPr>
          <a:xfrm>
            <a:off x="138113" y="1628775"/>
            <a:ext cx="6642100" cy="32686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157" name="Google Shape;157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57475" y="4857750"/>
            <a:ext cx="6486525" cy="2000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7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9366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Grammar, Punctuation and Spelling Paper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7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7"/>
          <p:cNvSpPr/>
          <p:nvPr/>
        </p:nvSpPr>
        <p:spPr>
          <a:xfrm>
            <a:off x="408009" y="401650"/>
            <a:ext cx="68529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Sample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6" name="Google Shape;166;p7"/>
          <p:cNvPicPr preferRelativeResize="0"/>
          <p:nvPr/>
        </p:nvPicPr>
        <p:blipFill rotWithShape="1">
          <a:blip r:embed="rId3">
            <a:alphaModFix/>
          </a:blip>
          <a:srcRect b="7961" l="12553" r="0" t="4927"/>
          <a:stretch/>
        </p:blipFill>
        <p:spPr>
          <a:xfrm>
            <a:off x="3602038" y="3429000"/>
            <a:ext cx="5399087" cy="3278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7488" y="1692275"/>
            <a:ext cx="6362700" cy="1628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8"/>
          <p:cNvSpPr/>
          <p:nvPr/>
        </p:nvSpPr>
        <p:spPr>
          <a:xfrm>
            <a:off x="355600" y="1736725"/>
            <a:ext cx="3468688" cy="47704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9366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Grammar, Punctuation and Spelling Paper 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8"/>
          <p:cNvSpPr/>
          <p:nvPr/>
        </p:nvSpPr>
        <p:spPr>
          <a:xfrm>
            <a:off x="366713" y="354013"/>
            <a:ext cx="3457575" cy="1200150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8"/>
          <p:cNvSpPr/>
          <p:nvPr/>
        </p:nvSpPr>
        <p:spPr>
          <a:xfrm>
            <a:off x="407988" y="401638"/>
            <a:ext cx="2714625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Sample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7" name="Google Shape;17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02088" y="257175"/>
            <a:ext cx="4733925" cy="634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70913" y="127000"/>
            <a:ext cx="476250" cy="471488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9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9"/>
          <p:cNvSpPr/>
          <p:nvPr/>
        </p:nvSpPr>
        <p:spPr>
          <a:xfrm>
            <a:off x="408004" y="401650"/>
            <a:ext cx="24705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9"/>
          <p:cNvSpPr/>
          <p:nvPr/>
        </p:nvSpPr>
        <p:spPr>
          <a:xfrm>
            <a:off x="366713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The reading test consists of a single test paper with three unrelated reading texts. Children are given 60 minutes in total, which includes reading the texts and answering the questions.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0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A total of 50 marks are available.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0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Questions are designed to assess the comprehension and understanding of a child’s reading.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0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During the reading paper, a child’s inference and deduction skills are thoroughly tested. They will also be expected to answer questions on authorial choices: explaining why an author has chosen to use particular vocabulary, grammar and text features.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0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Some questions are multiple choice or selected response; others require short answers and some require an extended response or explanation.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0"/>
          <p:cNvSpPr/>
          <p:nvPr/>
        </p:nvSpPr>
        <p:spPr>
          <a:xfrm>
            <a:off x="357188" y="11271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9366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Reading Paper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10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10"/>
          <p:cNvSpPr/>
          <p:nvPr/>
        </p:nvSpPr>
        <p:spPr>
          <a:xfrm>
            <a:off x="408005" y="477850"/>
            <a:ext cx="58074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Sample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p10"/>
          <p:cNvPicPr preferRelativeResize="0"/>
          <p:nvPr/>
        </p:nvPicPr>
        <p:blipFill rotWithShape="1">
          <a:blip r:embed="rId3">
            <a:alphaModFix/>
          </a:blip>
          <a:srcRect b="9489" l="0" r="0" t="3876"/>
          <a:stretch/>
        </p:blipFill>
        <p:spPr>
          <a:xfrm>
            <a:off x="407988" y="1598613"/>
            <a:ext cx="8208962" cy="298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198" name="Google Shape;198;p10"/>
          <p:cNvPicPr preferRelativeResize="0"/>
          <p:nvPr/>
        </p:nvPicPr>
        <p:blipFill rotWithShape="1">
          <a:blip r:embed="rId5">
            <a:alphaModFix/>
          </a:blip>
          <a:srcRect b="0" l="0" r="0" t="9928"/>
          <a:stretch/>
        </p:blipFill>
        <p:spPr>
          <a:xfrm>
            <a:off x="366713" y="4710113"/>
            <a:ext cx="8429625" cy="226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1"/>
          <p:cNvSpPr/>
          <p:nvPr/>
        </p:nvSpPr>
        <p:spPr>
          <a:xfrm>
            <a:off x="357188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9366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Reading Paper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1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1"/>
          <p:cNvSpPr/>
          <p:nvPr/>
        </p:nvSpPr>
        <p:spPr>
          <a:xfrm>
            <a:off x="408010" y="401650"/>
            <a:ext cx="71604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Sample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7" name="Google Shape;20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208" name="Google Shape;208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7988" y="1709738"/>
            <a:ext cx="7978775" cy="4567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"/>
          <p:cNvSpPr/>
          <p:nvPr/>
        </p:nvSpPr>
        <p:spPr>
          <a:xfrm>
            <a:off x="357188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9366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Reading Paper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12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2"/>
          <p:cNvSpPr/>
          <p:nvPr/>
        </p:nvSpPr>
        <p:spPr>
          <a:xfrm>
            <a:off x="407988" y="401638"/>
            <a:ext cx="3994150" cy="646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Sample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7" name="Google Shape;21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218" name="Google Shape;218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7850" y="1822450"/>
            <a:ext cx="7845425" cy="45196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3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13"/>
          <p:cNvSpPr/>
          <p:nvPr/>
        </p:nvSpPr>
        <p:spPr>
          <a:xfrm>
            <a:off x="408003" y="427050"/>
            <a:ext cx="3408600" cy="58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Mathematics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3"/>
          <p:cNvSpPr/>
          <p:nvPr/>
        </p:nvSpPr>
        <p:spPr>
          <a:xfrm>
            <a:off x="371475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Children will sit three tests: paper 1, paper 2 and paper 3.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Paper 1 is for arithmetic lasting for 30 minutes, covering calculation methods for all operations, including use of fractions, percentages and decimals.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Questions gradually increase in difficulty. Not all children will be expected to access some of the more difficult questions later in the paper.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Papers 2 and 3 cover problem solving and reasoning, each lasting for 40 minutes.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Pupils will still require calculation skills but will need to answer questions in context and decide what is required to find a solution.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7" name="Google Shape;22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4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14"/>
          <p:cNvSpPr/>
          <p:nvPr/>
        </p:nvSpPr>
        <p:spPr>
          <a:xfrm>
            <a:off x="408008" y="503250"/>
            <a:ext cx="5868900" cy="58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Sample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4"/>
          <p:cNvSpPr/>
          <p:nvPr/>
        </p:nvSpPr>
        <p:spPr>
          <a:xfrm>
            <a:off x="363538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9366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Maths Paper 1: Arithmetic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6" name="Google Shape;23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09763" y="1766888"/>
            <a:ext cx="4968875" cy="2163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09763" y="4002088"/>
            <a:ext cx="4887912" cy="2308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5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5"/>
          <p:cNvSpPr/>
          <p:nvPr/>
        </p:nvSpPr>
        <p:spPr>
          <a:xfrm>
            <a:off x="408009" y="427050"/>
            <a:ext cx="6114900" cy="58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Sample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15"/>
          <p:cNvSpPr/>
          <p:nvPr/>
        </p:nvSpPr>
        <p:spPr>
          <a:xfrm>
            <a:off x="355600" y="1177925"/>
            <a:ext cx="8529638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9366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Maths Paper 2 /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9366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Paper 3 : Reasoning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7" name="Google Shape;24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11500" y="996950"/>
            <a:ext cx="5935663" cy="575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6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6"/>
          <p:cNvSpPr/>
          <p:nvPr/>
        </p:nvSpPr>
        <p:spPr>
          <a:xfrm>
            <a:off x="408008" y="427050"/>
            <a:ext cx="5961000" cy="58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Sample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16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9366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Maths Paper 2 / Paper 3 : Reasoning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7" name="Google Shape;25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6100" y="1730375"/>
            <a:ext cx="8051800" cy="500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7"/>
          <p:cNvSpPr txBox="1"/>
          <p:nvPr>
            <p:ph type="title"/>
          </p:nvPr>
        </p:nvSpPr>
        <p:spPr>
          <a:xfrm>
            <a:off x="512763" y="454025"/>
            <a:ext cx="7454900" cy="841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43209"/>
              <a:buNone/>
            </a:pPr>
            <a:r>
              <a:rPr b="1" lang="en-GB" sz="36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What is expected at the end of Y6?</a:t>
            </a:r>
            <a:br>
              <a:rPr lang="en-GB" sz="3300" u="sng"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GB" u="sng">
                <a:latin typeface="Trebuchet MS"/>
                <a:ea typeface="Trebuchet MS"/>
                <a:cs typeface="Trebuchet MS"/>
                <a:sym typeface="Trebuchet MS"/>
              </a:rPr>
            </a:br>
            <a:endParaRPr u="sng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5" name="Google Shape;265;p17"/>
          <p:cNvSpPr/>
          <p:nvPr/>
        </p:nvSpPr>
        <p:spPr>
          <a:xfrm>
            <a:off x="485775" y="1187450"/>
            <a:ext cx="7793038" cy="915988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What ‘grades’ will my children receive?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None/>
            </a:pPr>
            <a:r>
              <a:t/>
            </a:r>
            <a:endParaRPr b="0" i="0" sz="2700" u="none" cap="none" strike="noStrik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6" name="Google Shape;266;p17"/>
          <p:cNvSpPr/>
          <p:nvPr/>
        </p:nvSpPr>
        <p:spPr>
          <a:xfrm>
            <a:off x="2015476" y="3605612"/>
            <a:ext cx="5113048" cy="561692"/>
          </a:xfrm>
          <a:prstGeom prst="rect">
            <a:avLst/>
          </a:prstGeom>
          <a:solidFill>
            <a:srgbClr val="92D050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Age Related Expectations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17"/>
          <p:cNvSpPr/>
          <p:nvPr/>
        </p:nvSpPr>
        <p:spPr>
          <a:xfrm>
            <a:off x="1839988" y="4855789"/>
            <a:ext cx="5288539" cy="561692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Working towards A.R.E.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17"/>
          <p:cNvSpPr/>
          <p:nvPr/>
        </p:nvSpPr>
        <p:spPr>
          <a:xfrm>
            <a:off x="512763" y="2312895"/>
            <a:ext cx="8173042" cy="561692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Working at Greater Depth within A.R.E.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17"/>
          <p:cNvSpPr/>
          <p:nvPr/>
        </p:nvSpPr>
        <p:spPr>
          <a:xfrm>
            <a:off x="1281185" y="6024553"/>
            <a:ext cx="6581630" cy="561692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Working below A.R.E.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17"/>
          <p:cNvSpPr/>
          <p:nvPr/>
        </p:nvSpPr>
        <p:spPr>
          <a:xfrm>
            <a:off x="4227513" y="4294188"/>
            <a:ext cx="446087" cy="561975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17"/>
          <p:cNvSpPr/>
          <p:nvPr/>
        </p:nvSpPr>
        <p:spPr>
          <a:xfrm>
            <a:off x="4227513" y="5435600"/>
            <a:ext cx="446087" cy="561975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17"/>
          <p:cNvSpPr/>
          <p:nvPr/>
        </p:nvSpPr>
        <p:spPr>
          <a:xfrm rot="-5400000">
            <a:off x="4211638" y="2951163"/>
            <a:ext cx="477837" cy="446087"/>
          </a:xfrm>
          <a:prstGeom prst="rightArrow">
            <a:avLst>
              <a:gd fmla="val 50000" name="adj1"/>
              <a:gd fmla="val 53068" name="adj2"/>
            </a:avLst>
          </a:prstGeom>
          <a:solidFill>
            <a:srgbClr val="00B05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3" name="Google Shape;27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  <p:transition spd="med">
    <p:fade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8"/>
          <p:cNvSpPr txBox="1"/>
          <p:nvPr>
            <p:ph type="title"/>
          </p:nvPr>
        </p:nvSpPr>
        <p:spPr>
          <a:xfrm>
            <a:off x="401638" y="377825"/>
            <a:ext cx="7454900" cy="4384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GB" sz="3300" u="sng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What is expected at the end of Y6?</a:t>
            </a:r>
            <a:br>
              <a:rPr lang="en-GB" sz="3300" u="sng"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GB" u="sng">
                <a:latin typeface="Trebuchet MS"/>
                <a:ea typeface="Trebuchet MS"/>
                <a:cs typeface="Trebuchet MS"/>
                <a:sym typeface="Trebuchet MS"/>
              </a:rPr>
            </a:br>
            <a:endParaRPr u="sng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9" name="Google Shape;279;p18"/>
          <p:cNvSpPr/>
          <p:nvPr/>
        </p:nvSpPr>
        <p:spPr>
          <a:xfrm>
            <a:off x="401638" y="1212850"/>
            <a:ext cx="8520112" cy="491807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0" i="0" lang="en-GB" sz="27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b="0" i="0" lang="en-GB" sz="27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The children will be assessed in: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t/>
            </a:r>
            <a:endParaRPr b="0" i="0" sz="2700" u="none" cap="none" strike="noStrike">
              <a:solidFill>
                <a:schemeClr val="lt1"/>
              </a:solidFill>
              <a:latin typeface="Play"/>
              <a:ea typeface="Play"/>
              <a:cs typeface="Play"/>
              <a:sym typeface="Play"/>
            </a:endParaRPr>
          </a:p>
          <a:p>
            <a:pPr indent="-428625" lvl="0" marL="4286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Play"/>
              <a:buChar char="-"/>
            </a:pPr>
            <a:r>
              <a:rPr b="0" i="0" lang="en-GB" sz="27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Maths (3 tests – arithmetic and reasoning [x2])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50"/>
              <a:buFont typeface="Arial"/>
              <a:buNone/>
            </a:pPr>
            <a:r>
              <a:rPr b="0" i="0" lang="en-GB" sz="2550" u="none" cap="none" strike="noStrike">
                <a:solidFill>
                  <a:srgbClr val="66CCFF"/>
                </a:solidFill>
                <a:latin typeface="Play"/>
                <a:ea typeface="Play"/>
                <a:cs typeface="Play"/>
                <a:sym typeface="Play"/>
              </a:rPr>
              <a:t>Expected mark is around 60% (out of 110); G.D. 85%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5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rgbClr val="7030A0"/>
              </a:solidFill>
              <a:latin typeface="Play"/>
              <a:ea typeface="Play"/>
              <a:cs typeface="Play"/>
              <a:sym typeface="Play"/>
            </a:endParaRPr>
          </a:p>
          <a:p>
            <a:pPr indent="-428625" lvl="0" marL="4286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Play"/>
              <a:buChar char="-"/>
            </a:pPr>
            <a:r>
              <a:rPr b="0" i="0" lang="en-GB" sz="27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Grammar, punctuation and spelling (2 tests)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50"/>
              <a:buFont typeface="Arial"/>
              <a:buNone/>
            </a:pPr>
            <a:r>
              <a:rPr b="0" i="0" lang="en-GB" sz="2550" u="none" cap="none" strike="noStrike">
                <a:solidFill>
                  <a:srgbClr val="66CCFF"/>
                </a:solidFill>
                <a:latin typeface="Play"/>
                <a:ea typeface="Play"/>
                <a:cs typeface="Play"/>
                <a:sym typeface="Play"/>
              </a:rPr>
              <a:t>Expected mark is around 55% (out of 70); G.D. 80%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5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-428625" lvl="0" marL="4286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Play"/>
              <a:buChar char="-"/>
            </a:pPr>
            <a:r>
              <a:rPr b="0" i="0" lang="en-GB" sz="27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Reading comprehension (1 test)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50"/>
              <a:buFont typeface="Arial"/>
              <a:buNone/>
            </a:pPr>
            <a:r>
              <a:rPr b="0" i="0" lang="en-GB" sz="2550" u="none" cap="none" strike="noStrike">
                <a:solidFill>
                  <a:srgbClr val="66CCFF"/>
                </a:solidFill>
                <a:latin typeface="Play"/>
                <a:ea typeface="Play"/>
                <a:cs typeface="Play"/>
                <a:sym typeface="Play"/>
              </a:rPr>
              <a:t>Expected mark is around 55% (out of 50); G.D. 80%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5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-428625" lvl="0" marL="4286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Play"/>
              <a:buChar char="-"/>
            </a:pPr>
            <a:r>
              <a:rPr b="0" i="0" lang="en-GB" sz="27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Writing (Teacher Assessed)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" name="Google Shape;280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9"/>
          <p:cNvSpPr/>
          <p:nvPr/>
        </p:nvSpPr>
        <p:spPr>
          <a:xfrm>
            <a:off x="561975" y="147638"/>
            <a:ext cx="8420100" cy="237331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9"/>
          <p:cNvSpPr/>
          <p:nvPr/>
        </p:nvSpPr>
        <p:spPr>
          <a:xfrm>
            <a:off x="681038" y="457200"/>
            <a:ext cx="7561262" cy="1754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How does the assessment system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used within school link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to predicted outcomes in SATS?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19"/>
          <p:cNvSpPr/>
          <p:nvPr/>
        </p:nvSpPr>
        <p:spPr>
          <a:xfrm>
            <a:off x="357188" y="2755900"/>
            <a:ext cx="8429625" cy="37290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Above </a:t>
            </a:r>
            <a:r>
              <a:rPr b="0" i="0" lang="en-GB" sz="24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-  predicted 110-120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Secure </a:t>
            </a:r>
            <a:r>
              <a:rPr b="0" i="0" lang="en-GB" sz="24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- predicted 100-109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Developing</a:t>
            </a:r>
            <a:r>
              <a:rPr b="0" i="0" lang="en-GB" sz="24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 - Predicted 80 to 99 Scaled Score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Emerging</a:t>
            </a:r>
            <a:r>
              <a:rPr b="0" i="0" lang="en-GB" sz="24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 - predicted significantly below national age related expectations, therefore pupil may not be entered for SATs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</p:txBody>
      </p:sp>
      <p:pic>
        <p:nvPicPr>
          <p:cNvPr id="289" name="Google Shape;28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0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20"/>
          <p:cNvSpPr/>
          <p:nvPr/>
        </p:nvSpPr>
        <p:spPr>
          <a:xfrm>
            <a:off x="407988" y="401638"/>
            <a:ext cx="8378825" cy="554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</a:pPr>
            <a:r>
              <a:rPr b="1" i="0" lang="en-GB" sz="30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Assessment and Reporting - Scaled Scores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20"/>
          <p:cNvSpPr/>
          <p:nvPr/>
        </p:nvSpPr>
        <p:spPr>
          <a:xfrm>
            <a:off x="152400" y="1649413"/>
            <a:ext cx="8894763" cy="507523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What is meant by ‘scaled scores’?   Range of scores: 80 to 120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0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Attaining 100 will always represent the ‘national standard’.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Each pupil’s raw test score will therefore be converted into a score on the scale, either at, above or below 100.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Using the scaled score, the lowest a child can score is 80, with the highest being 120.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A child who achieves the ‘national standard’ (a score of 100) will be judged to have demonstrated sufficient knowledge in the areas assessed by the tests.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Each pupil receives:</a:t>
            </a:r>
            <a:endParaRPr b="0" i="0" sz="180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a raw score (number of raw marks awarded);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a scaled score in each tested subject;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confirmation of whether or not they attained the national standard.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8" name="Google Shape;298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1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21"/>
          <p:cNvSpPr/>
          <p:nvPr/>
        </p:nvSpPr>
        <p:spPr>
          <a:xfrm>
            <a:off x="408003" y="401650"/>
            <a:ext cx="70065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Pupils with specific needs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21"/>
          <p:cNvSpPr/>
          <p:nvPr/>
        </p:nvSpPr>
        <p:spPr>
          <a:xfrm>
            <a:off x="366713" y="1254125"/>
            <a:ext cx="8429700" cy="5329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Pupils with specific needs may need additional arrangements so they can take part in the KS2 tests.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The school is able to consider support for pupils in accordance with guidelines issued by the Standards and Testing Agency - Access arrangements.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Access arrangements are primarily based on normal classroom practice, so we should already be aware of any specific needs.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Support can include the following: readers, prompters, testing in a different room, rest breaks and extra time.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3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Access arrangements should neither advantage nor disadvantage a pupil.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87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587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587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587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</p:txBody>
      </p:sp>
      <p:pic>
        <p:nvPicPr>
          <p:cNvPr id="307" name="Google Shape;30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2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22"/>
          <p:cNvSpPr/>
          <p:nvPr/>
        </p:nvSpPr>
        <p:spPr>
          <a:xfrm>
            <a:off x="407988" y="427038"/>
            <a:ext cx="5508180" cy="58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How to Help Your Child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22"/>
          <p:cNvSpPr/>
          <p:nvPr/>
        </p:nvSpPr>
        <p:spPr>
          <a:xfrm>
            <a:off x="357188" y="11779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First and foremost, support and reassure your child that there is nothing to worry about and they should always just try their best. Praise and encourage!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0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Ensure your child has the best possible attendance at school.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0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Support your child with any homework tasks.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0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Reading, spelling and arithmetic (e.g. times tables) are always good to practise.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0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Talk to your child about what they have learnt at school and what book(s) they are reading (the character, the plot, their opinion).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036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171616"/>
              </a:solidFill>
              <a:latin typeface="Play"/>
              <a:ea typeface="Play"/>
              <a:cs typeface="Play"/>
              <a:sym typeface="Play"/>
            </a:endParaRPr>
          </a:p>
          <a:p>
            <a:pPr indent="-160337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71616"/>
                </a:solidFill>
                <a:latin typeface="Play"/>
                <a:ea typeface="Play"/>
                <a:cs typeface="Play"/>
                <a:sym typeface="Play"/>
              </a:rPr>
              <a:t>Make sure your child has a good sleep and healthy breakfast every morning!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5" name="Google Shape;315;p22"/>
          <p:cNvPicPr preferRelativeResize="0"/>
          <p:nvPr/>
        </p:nvPicPr>
        <p:blipFill rotWithShape="1">
          <a:blip r:embed="rId3">
            <a:alphaModFix/>
          </a:blip>
          <a:srcRect b="5711" l="0" r="0" t="0"/>
          <a:stretch/>
        </p:blipFill>
        <p:spPr>
          <a:xfrm>
            <a:off x="3587347" y="5799900"/>
            <a:ext cx="989425" cy="1195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3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23"/>
          <p:cNvSpPr/>
          <p:nvPr/>
        </p:nvSpPr>
        <p:spPr>
          <a:xfrm>
            <a:off x="384175" y="465150"/>
            <a:ext cx="8429700" cy="52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1" i="0" lang="en-GB" sz="28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Further sources of information and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23"/>
          <p:cNvSpPr/>
          <p:nvPr/>
        </p:nvSpPr>
        <p:spPr>
          <a:xfrm>
            <a:off x="357188" y="1190625"/>
            <a:ext cx="8429625" cy="53292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216000" lIns="216000" spcFirstLastPara="1" rIns="216000" wrap="square" tIns="216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TGMS website:</a:t>
            </a:r>
            <a:endParaRPr b="0" i="0" sz="1600" u="none" cap="none" strike="noStrike">
              <a:solidFill>
                <a:schemeClr val="lt1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324" name="Google Shape;324;p23"/>
          <p:cNvSpPr txBox="1"/>
          <p:nvPr/>
        </p:nvSpPr>
        <p:spPr>
          <a:xfrm>
            <a:off x="357188" y="1293813"/>
            <a:ext cx="7275512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TGMS website: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5" name="Google Shape;325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2300" y="127000"/>
            <a:ext cx="804863" cy="796925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326" name="Google Shape;326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1963" y="2547938"/>
            <a:ext cx="4972050" cy="106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1963" y="3590925"/>
            <a:ext cx="4857750" cy="942975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23"/>
          <p:cNvSpPr txBox="1"/>
          <p:nvPr/>
        </p:nvSpPr>
        <p:spPr>
          <a:xfrm>
            <a:off x="461963" y="5102225"/>
            <a:ext cx="7275512" cy="3698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BBC Bitesize: </a:t>
            </a:r>
            <a:r>
              <a:rPr b="0" i="0" lang="en-GB" sz="1800" u="sng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https://www.bbc.co.uk/bitesize/articles/zrybvk7</a:t>
            </a: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23"/>
          <p:cNvSpPr txBox="1"/>
          <p:nvPr/>
        </p:nvSpPr>
        <p:spPr>
          <a:xfrm>
            <a:off x="461963" y="5514975"/>
            <a:ext cx="4479925" cy="922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Past SATs papers: </a:t>
            </a:r>
            <a:r>
              <a:rPr b="0" i="0" lang="en-GB" sz="1800" u="sng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https://www.satspapersguide.co.uk/ks2-year-6-sats/ks2-year-6-sats-papers/</a:t>
            </a: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0" name="Google Shape;330;p2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859338" y="5514975"/>
            <a:ext cx="4010025" cy="13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366713" y="1611313"/>
            <a:ext cx="7053262" cy="998537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23"/>
          <p:cNvSpPr txBox="1"/>
          <p:nvPr/>
        </p:nvSpPr>
        <p:spPr>
          <a:xfrm>
            <a:off x="461963" y="4633913"/>
            <a:ext cx="7275512" cy="36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Google Classroom:   Lots of resources have been placed on there.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4"/>
          <p:cNvSpPr txBox="1"/>
          <p:nvPr>
            <p:ph type="ctrTitle"/>
          </p:nvPr>
        </p:nvSpPr>
        <p:spPr>
          <a:xfrm>
            <a:off x="685800" y="2076450"/>
            <a:ext cx="7772400" cy="1171575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Assessment of writing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5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5300"/>
              <a:t>How do we assess writing?</a:t>
            </a:r>
            <a:endParaRPr sz="5300"/>
          </a:p>
        </p:txBody>
      </p:sp>
      <p:sp>
        <p:nvSpPr>
          <p:cNvPr id="344" name="Google Shape;344;p25"/>
          <p:cNvSpPr txBox="1"/>
          <p:nvPr>
            <p:ph idx="1" type="body"/>
          </p:nvPr>
        </p:nvSpPr>
        <p:spPr>
          <a:xfrm>
            <a:off x="628650" y="1825625"/>
            <a:ext cx="7886700" cy="4731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4015"/>
              <a:buFont typeface="Arial"/>
              <a:buNone/>
            </a:pPr>
            <a:r>
              <a:t/>
            </a:r>
            <a:endParaRPr sz="2490">
              <a:latin typeface="Sen"/>
              <a:ea typeface="Sen"/>
              <a:cs typeface="Sen"/>
              <a:sym typeface="Se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3906"/>
              <a:buFont typeface="Arial"/>
              <a:buNone/>
            </a:pPr>
            <a:r>
              <a:rPr lang="en-GB" sz="2273">
                <a:latin typeface="Sen"/>
                <a:ea typeface="Sen"/>
                <a:cs typeface="Sen"/>
                <a:sym typeface="Sen"/>
              </a:rPr>
              <a:t>It is a continuous process with formal assessment taking place periodically throughout the year.</a:t>
            </a:r>
            <a:endParaRPr sz="2273">
              <a:latin typeface="Sen"/>
              <a:ea typeface="Sen"/>
              <a:cs typeface="Sen"/>
              <a:sym typeface="Se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13906"/>
              <a:buFont typeface="Arial"/>
              <a:buNone/>
            </a:pPr>
            <a:r>
              <a:t/>
            </a:r>
            <a:endParaRPr sz="2273">
              <a:latin typeface="Sen"/>
              <a:ea typeface="Sen"/>
              <a:cs typeface="Sen"/>
              <a:sym typeface="Se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13906"/>
              <a:buFont typeface="Arial"/>
              <a:buNone/>
            </a:pPr>
            <a:r>
              <a:rPr lang="en-GB" sz="2273">
                <a:latin typeface="Sen"/>
                <a:ea typeface="Sen"/>
                <a:cs typeface="Sen"/>
                <a:sym typeface="Sen"/>
              </a:rPr>
              <a:t>We assess using published pieces of </a:t>
            </a:r>
            <a:r>
              <a:rPr b="1" lang="en-GB" sz="2273" u="sng">
                <a:latin typeface="Sen"/>
                <a:ea typeface="Sen"/>
                <a:cs typeface="Sen"/>
                <a:sym typeface="Sen"/>
              </a:rPr>
              <a:t>independent</a:t>
            </a:r>
            <a:r>
              <a:rPr lang="en-GB" sz="2273" u="sng">
                <a:latin typeface="Sen"/>
                <a:ea typeface="Sen"/>
                <a:cs typeface="Sen"/>
                <a:sym typeface="Sen"/>
              </a:rPr>
              <a:t> </a:t>
            </a:r>
            <a:r>
              <a:rPr lang="en-GB" sz="2273">
                <a:latin typeface="Sen"/>
                <a:ea typeface="Sen"/>
                <a:cs typeface="Sen"/>
                <a:sym typeface="Sen"/>
              </a:rPr>
              <a:t>writing which is completed following a sequence of teaching and editing.</a:t>
            </a:r>
            <a:endParaRPr sz="2273">
              <a:latin typeface="Sen"/>
              <a:ea typeface="Sen"/>
              <a:cs typeface="Sen"/>
              <a:sym typeface="Se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13906"/>
              <a:buFont typeface="Arial"/>
              <a:buNone/>
            </a:pPr>
            <a:r>
              <a:t/>
            </a:r>
            <a:endParaRPr sz="2273">
              <a:latin typeface="Sen"/>
              <a:ea typeface="Sen"/>
              <a:cs typeface="Sen"/>
              <a:sym typeface="Se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13906"/>
              <a:buFont typeface="Arial"/>
              <a:buNone/>
            </a:pPr>
            <a:r>
              <a:rPr lang="en-GB" sz="2273">
                <a:latin typeface="Sen"/>
                <a:ea typeface="Sen"/>
                <a:cs typeface="Sen"/>
                <a:sym typeface="Sen"/>
              </a:rPr>
              <a:t>We use our English pieces of work and sometimes from other areas of the curriculum e.g. history and science where extended writing has taken place. This is still </a:t>
            </a:r>
            <a:r>
              <a:rPr b="1" lang="en-GB" sz="2273" u="sng">
                <a:latin typeface="Sen"/>
                <a:ea typeface="Sen"/>
                <a:cs typeface="Sen"/>
                <a:sym typeface="Sen"/>
              </a:rPr>
              <a:t>independent.</a:t>
            </a:r>
            <a:endParaRPr sz="2273">
              <a:latin typeface="Sen"/>
              <a:ea typeface="Sen"/>
              <a:cs typeface="Sen"/>
              <a:sym typeface="Se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13906"/>
              <a:buFont typeface="Arial"/>
              <a:buNone/>
            </a:pPr>
            <a:r>
              <a:t/>
            </a:r>
            <a:endParaRPr sz="2273">
              <a:latin typeface="Sen"/>
              <a:ea typeface="Sen"/>
              <a:cs typeface="Sen"/>
              <a:sym typeface="Se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13906"/>
              <a:buFont typeface="Arial"/>
              <a:buNone/>
            </a:pPr>
            <a:r>
              <a:rPr lang="en-GB" sz="2273">
                <a:latin typeface="Sen"/>
                <a:ea typeface="Sen"/>
                <a:cs typeface="Sen"/>
                <a:sym typeface="Sen"/>
              </a:rPr>
              <a:t>We look to see where the children have demonstrated the key skills across a range of pieces.</a:t>
            </a:r>
            <a:endParaRPr sz="2273">
              <a:latin typeface="Sen"/>
              <a:ea typeface="Sen"/>
              <a:cs typeface="Sen"/>
              <a:sym typeface="Se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26"/>
          <p:cNvSpPr txBox="1"/>
          <p:nvPr>
            <p:ph idx="1" type="body"/>
          </p:nvPr>
        </p:nvSpPr>
        <p:spPr>
          <a:xfrm>
            <a:off x="7153225" y="1955800"/>
            <a:ext cx="1990800" cy="4027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89120"/>
              <a:buFont typeface="Arial"/>
              <a:buNone/>
            </a:pPr>
            <a:r>
              <a:rPr lang="en-GB" sz="3141">
                <a:latin typeface="Sen"/>
                <a:ea typeface="Sen"/>
                <a:cs typeface="Sen"/>
                <a:sym typeface="Sen"/>
              </a:rPr>
              <a:t>Broadly, children need to be able to write effectively for a range of purposes and audiences.</a:t>
            </a:r>
            <a:endParaRPr sz="3141">
              <a:latin typeface="Sen"/>
              <a:ea typeface="Sen"/>
              <a:cs typeface="Sen"/>
              <a:sym typeface="Se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89120"/>
              <a:buFont typeface="Arial"/>
              <a:buNone/>
            </a:pPr>
            <a:r>
              <a:t/>
            </a:r>
            <a:endParaRPr sz="3141">
              <a:latin typeface="Sen"/>
              <a:ea typeface="Sen"/>
              <a:cs typeface="Sen"/>
              <a:sym typeface="Se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89120"/>
              <a:buFont typeface="Arial"/>
              <a:buNone/>
            </a:pPr>
            <a:r>
              <a:rPr lang="en-GB" sz="3141">
                <a:latin typeface="Sen"/>
                <a:ea typeface="Sen"/>
                <a:cs typeface="Sen"/>
                <a:sym typeface="Sen"/>
              </a:rPr>
              <a:t>Select vocabulary and grammatical structures that reflect what the writing requires. </a:t>
            </a:r>
            <a:endParaRPr sz="3141">
              <a:latin typeface="Sen"/>
              <a:ea typeface="Sen"/>
              <a:cs typeface="Sen"/>
              <a:sym typeface="Se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/>
          </a:p>
        </p:txBody>
      </p:sp>
      <p:pic>
        <p:nvPicPr>
          <p:cNvPr id="350" name="Google Shape;350;p26"/>
          <p:cNvPicPr preferRelativeResize="0"/>
          <p:nvPr/>
        </p:nvPicPr>
        <p:blipFill rotWithShape="1">
          <a:blip r:embed="rId3">
            <a:alphaModFix/>
          </a:blip>
          <a:srcRect b="12233" l="37384" r="17339" t="33125"/>
          <a:stretch/>
        </p:blipFill>
        <p:spPr>
          <a:xfrm>
            <a:off x="68263" y="1690688"/>
            <a:ext cx="7169150" cy="4864100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26"/>
          <p:cNvSpPr txBox="1"/>
          <p:nvPr/>
        </p:nvSpPr>
        <p:spPr>
          <a:xfrm>
            <a:off x="215900" y="965200"/>
            <a:ext cx="8297863" cy="646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assessment framework is a secure fit.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27"/>
          <p:cNvSpPr txBox="1"/>
          <p:nvPr>
            <p:ph idx="1" type="body"/>
          </p:nvPr>
        </p:nvSpPr>
        <p:spPr>
          <a:xfrm>
            <a:off x="6713538" y="2728913"/>
            <a:ext cx="2076450" cy="395922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GB" sz="2400"/>
              <a:t>…drawing independently on what they have read as models for their own writing.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GB" sz="2400"/>
              <a:t>…an assured and conscious control.</a:t>
            </a:r>
            <a:endParaRPr/>
          </a:p>
        </p:txBody>
      </p:sp>
      <p:pic>
        <p:nvPicPr>
          <p:cNvPr id="357" name="Google Shape;357;p27"/>
          <p:cNvPicPr preferRelativeResize="0"/>
          <p:nvPr/>
        </p:nvPicPr>
        <p:blipFill rotWithShape="1">
          <a:blip r:embed="rId3">
            <a:alphaModFix/>
          </a:blip>
          <a:srcRect b="31695" l="37987" r="17838" t="35089"/>
          <a:stretch/>
        </p:blipFill>
        <p:spPr>
          <a:xfrm>
            <a:off x="144463" y="3071813"/>
            <a:ext cx="6392862" cy="2701925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p27"/>
          <p:cNvSpPr txBox="1"/>
          <p:nvPr/>
        </p:nvSpPr>
        <p:spPr>
          <a:xfrm>
            <a:off x="168576" y="424935"/>
            <a:ext cx="8621412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Greater depth writers push the boundaries using wider influences (e.g. reading and experiences).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8"/>
          <p:cNvSpPr txBox="1"/>
          <p:nvPr>
            <p:ph type="title"/>
          </p:nvPr>
        </p:nvSpPr>
        <p:spPr>
          <a:xfrm>
            <a:off x="0" y="873125"/>
            <a:ext cx="7886700" cy="9937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End of KS2 writing exemplification</a:t>
            </a:r>
            <a:endParaRPr/>
          </a:p>
        </p:txBody>
      </p:sp>
      <p:pic>
        <p:nvPicPr>
          <p:cNvPr id="364" name="Google Shape;364;p28"/>
          <p:cNvPicPr preferRelativeResize="0"/>
          <p:nvPr/>
        </p:nvPicPr>
        <p:blipFill rotWithShape="1">
          <a:blip r:embed="rId3">
            <a:alphaModFix/>
          </a:blip>
          <a:srcRect b="6158" l="11581" r="39023" t="25626"/>
          <a:stretch/>
        </p:blipFill>
        <p:spPr>
          <a:xfrm>
            <a:off x="0" y="1963738"/>
            <a:ext cx="4819650" cy="3743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28"/>
          <p:cNvPicPr preferRelativeResize="0"/>
          <p:nvPr/>
        </p:nvPicPr>
        <p:blipFill rotWithShape="1">
          <a:blip r:embed="rId4">
            <a:alphaModFix/>
          </a:blip>
          <a:srcRect b="6695" l="44812" r="13621" t="24909"/>
          <a:stretch/>
        </p:blipFill>
        <p:spPr>
          <a:xfrm>
            <a:off x="4711700" y="1963738"/>
            <a:ext cx="4056063" cy="3752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29"/>
          <p:cNvSpPr txBox="1"/>
          <p:nvPr>
            <p:ph idx="4294967295" type="ctrTitle"/>
          </p:nvPr>
        </p:nvSpPr>
        <p:spPr>
          <a:xfrm>
            <a:off x="669925" y="2217738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br>
              <a:rPr b="0" i="0" lang="en-GB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GB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GB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YEAR 6 PGL TRIP</a:t>
            </a:r>
            <a:b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PGL Liddington</a:t>
            </a:r>
            <a:b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4800">
                <a:solidFill>
                  <a:schemeClr val="lt1"/>
                </a:solidFill>
              </a:rPr>
              <a:t>7</a:t>
            </a:r>
            <a: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-1</a:t>
            </a:r>
            <a:r>
              <a:rPr lang="en-GB" sz="4800">
                <a:solidFill>
                  <a:schemeClr val="lt1"/>
                </a:solidFill>
              </a:rPr>
              <a:t>1</a:t>
            </a:r>
            <a:r>
              <a:rPr b="0" baseline="3000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Ju</a:t>
            </a:r>
            <a:r>
              <a:rPr lang="en-GB" sz="4800">
                <a:solidFill>
                  <a:schemeClr val="lt1"/>
                </a:solidFill>
              </a:rPr>
              <a:t>ly</a:t>
            </a:r>
            <a:br>
              <a:rPr b="0" i="0" lang="en-GB" sz="4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GB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GB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GB" sz="4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2" name="Google Shape;372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52825" y="4899840"/>
            <a:ext cx="2038350" cy="1457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" name="Google Shape;378;p30" title="PGL Parents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8000" y="1143000"/>
            <a:ext cx="8128000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30"/>
          <p:cNvSpPr txBox="1"/>
          <p:nvPr/>
        </p:nvSpPr>
        <p:spPr>
          <a:xfrm>
            <a:off x="0" y="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https://vimeo.com/74619774</a:t>
            </a: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31"/>
          <p:cNvSpPr/>
          <p:nvPr/>
        </p:nvSpPr>
        <p:spPr>
          <a:xfrm>
            <a:off x="250825" y="1997075"/>
            <a:ext cx="8713788" cy="347821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purpose of our residential visit can be divided into two main areas: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1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Outdoor Adventurous Activities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1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(supporting the PE curriculum) 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1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Personal and Social Development of the children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1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(supporting the PSHE curriculum) - developing self-esteem, peer support, confidence and positive attitudes which attribute to raising motivation and achievement in other areas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31"/>
          <p:cNvSpPr txBox="1"/>
          <p:nvPr/>
        </p:nvSpPr>
        <p:spPr>
          <a:xfrm>
            <a:off x="250825" y="544513"/>
            <a:ext cx="5602288" cy="58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Supporting the curriculum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32"/>
          <p:cNvSpPr txBox="1"/>
          <p:nvPr>
            <p:ph type="title"/>
          </p:nvPr>
        </p:nvSpPr>
        <p:spPr>
          <a:xfrm>
            <a:off x="468313" y="115888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PGL Liddington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93" name="Google Shape;393;p32"/>
          <p:cNvSpPr txBox="1"/>
          <p:nvPr/>
        </p:nvSpPr>
        <p:spPr>
          <a:xfrm>
            <a:off x="7596188" y="4797425"/>
            <a:ext cx="1296987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394" name="Google Shape;394;p32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25220" y="2454551"/>
            <a:ext cx="9123363" cy="2882808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33"/>
          <p:cNvSpPr/>
          <p:nvPr/>
        </p:nvSpPr>
        <p:spPr>
          <a:xfrm>
            <a:off x="900113" y="1341438"/>
            <a:ext cx="7416800" cy="507841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b="0" i="0" lang="en-GB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One of PGL’s biggest and best centres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b="0" i="0" lang="en-GB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Located minutes from M4 near Swindon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b="0" i="0" lang="en-GB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One hour coach journey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b="0" i="0" lang="en-GB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Former 4 star hotel and conference centre standing in 150 acres of grounds including woodland and 3 lakes.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b="0" i="0" lang="en-GB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Vast choice of activities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b="0" i="0" lang="en-GB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Outstanding facilities (meeting rooms, football pitches, floodlit all-weather sports pitch and netball courts)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b="0" i="0" lang="en-GB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Excellent standard of accommodation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1" name="Google Shape;401;p33"/>
          <p:cNvSpPr txBox="1"/>
          <p:nvPr>
            <p:ph type="title"/>
          </p:nvPr>
        </p:nvSpPr>
        <p:spPr>
          <a:xfrm>
            <a:off x="468313" y="115888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PGL Liddington</a:t>
            </a: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34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Sample Itinerary</a:t>
            </a:r>
            <a:endParaRPr/>
          </a:p>
        </p:txBody>
      </p:sp>
      <p:sp>
        <p:nvSpPr>
          <p:cNvPr id="408" name="Google Shape;408;p34"/>
          <p:cNvSpPr txBox="1"/>
          <p:nvPr/>
        </p:nvSpPr>
        <p:spPr>
          <a:xfrm>
            <a:off x="827100" y="1390050"/>
            <a:ext cx="7848600" cy="5571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07.30 – Teachers wake the children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08.15 - Breakfast (English or Continental, cereal, toast and drinks) 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09.00- First activity session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10.30 - Break 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10.45 - Second activity session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12.15 - Hot lunch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13.45 - Third activity session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15.15 - Break 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15.30 - Fourth activity session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17.00 - Supervised free time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17.30 - 19.00 – Two-course evening meal</a:t>
            </a:r>
            <a:b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19.00 - 20.30 - Evening entertainment.                                   21.00 - In rooms, ready to sleep (!)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35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Kit List</a:t>
            </a:r>
            <a:endParaRPr/>
          </a:p>
        </p:txBody>
      </p:sp>
      <p:pic>
        <p:nvPicPr>
          <p:cNvPr descr="DSC00082" id="415" name="Google Shape;415;p35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16463" y="2565400"/>
            <a:ext cx="3956050" cy="2967038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descr="Frontier Centre Learning Outside the Classroom" id="416" name="Google Shape;416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288" y="2565400"/>
            <a:ext cx="4176712" cy="29464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36"/>
          <p:cNvSpPr txBox="1"/>
          <p:nvPr>
            <p:ph type="title"/>
          </p:nvPr>
        </p:nvSpPr>
        <p:spPr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Luggage – please name it!</a:t>
            </a:r>
            <a:br>
              <a:rPr lang="en-GB">
                <a:solidFill>
                  <a:schemeClr val="lt1"/>
                </a:solidFill>
              </a:rPr>
            </a:br>
            <a:r>
              <a:rPr lang="en-GB" sz="2400">
                <a:solidFill>
                  <a:schemeClr val="lt1"/>
                </a:solidFill>
              </a:rPr>
              <a:t>Hand luggage, one bag per person</a:t>
            </a:r>
            <a:endParaRPr/>
          </a:p>
        </p:txBody>
      </p:sp>
      <p:sp>
        <p:nvSpPr>
          <p:cNvPr id="423" name="Google Shape;423;p36"/>
          <p:cNvSpPr txBox="1"/>
          <p:nvPr>
            <p:ph idx="1" type="body"/>
          </p:nvPr>
        </p:nvSpPr>
        <p:spPr>
          <a:xfrm>
            <a:off x="457200" y="1601788"/>
            <a:ext cx="4043363" cy="49688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</a:pPr>
            <a:r>
              <a:rPr b="1" lang="en-GB" sz="1400" u="sng"/>
              <a:t>Essential items</a:t>
            </a:r>
            <a:endParaRPr/>
          </a:p>
          <a:p>
            <a:pPr indent="-228600" lvl="0" marL="228600" rtl="0" algn="ctr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</a:pPr>
            <a:r>
              <a:rPr b="1" lang="en-GB" sz="1400"/>
              <a:t>OLD, CASUAL</a:t>
            </a:r>
            <a:r>
              <a:rPr lang="en-GB" sz="1400"/>
              <a:t> is essential 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GB" sz="1400"/>
              <a:t>Night clothes 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GB" sz="1400"/>
              <a:t>Several changes of underwear (including many pairs of socks)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GB" sz="1400"/>
              <a:t>Jumpers / fleeces / t shirts – long sleeved and short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GB" sz="1400"/>
              <a:t>Old trousers – tracksuit bottoms are best (minimum of 3)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GB" sz="1400"/>
              <a:t>Shorts (if warm weather) (knee length or longer)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GB" sz="1400"/>
              <a:t>At least 2 pairs of trainers. 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GB" sz="1400"/>
              <a:t>Waterproof coat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GB" sz="1400"/>
              <a:t>One disco outfit</a:t>
            </a:r>
            <a:endParaRPr/>
          </a:p>
          <a:p>
            <a:pPr indent="-1397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GB" sz="1400"/>
              <a:t>Drinks bottle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-GB" sz="1400"/>
              <a:t>Sun tan lotion </a:t>
            </a:r>
            <a:r>
              <a:rPr lang="en-GB" sz="1400"/>
              <a:t>– important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GB" sz="1400"/>
              <a:t>Sun hat / cap</a:t>
            </a:r>
            <a:endParaRPr/>
          </a:p>
          <a:p>
            <a:pPr indent="-1397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/>
          </a:p>
          <a:p>
            <a:pPr indent="-1778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</a:pPr>
            <a:r>
              <a:t/>
            </a:r>
            <a:endParaRPr sz="800"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00"/>
              <a:buFont typeface="Noto Sans Symbols"/>
              <a:buNone/>
            </a:pPr>
            <a:r>
              <a:t/>
            </a:r>
            <a:endParaRPr sz="800"/>
          </a:p>
          <a:p>
            <a:pPr indent="-1778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</a:pPr>
            <a:r>
              <a:t/>
            </a:r>
            <a:endParaRPr b="1" sz="800" u="sng"/>
          </a:p>
        </p:txBody>
      </p:sp>
      <p:sp>
        <p:nvSpPr>
          <p:cNvPr id="424" name="Google Shape;424;p36"/>
          <p:cNvSpPr txBox="1"/>
          <p:nvPr>
            <p:ph idx="1" type="body"/>
          </p:nvPr>
        </p:nvSpPr>
        <p:spPr>
          <a:xfrm>
            <a:off x="4752975" y="3897313"/>
            <a:ext cx="4038600" cy="234791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</a:pPr>
            <a:r>
              <a:rPr b="1" i="0" lang="en-GB" sz="1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Items not allowed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Mobile phones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Hand held games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Tablet devices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Electrical hair appliances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Aerosols (they may set off smoke alarms!). </a:t>
            </a:r>
            <a:endParaRPr b="0" i="0" sz="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36"/>
          <p:cNvSpPr/>
          <p:nvPr/>
        </p:nvSpPr>
        <p:spPr>
          <a:xfrm>
            <a:off x="4752975" y="2168525"/>
            <a:ext cx="4038600" cy="134778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Sleeping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bag and pillow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6850" lvl="0" marL="2857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Wash bag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6850" lvl="0" marL="2857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Two towels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6850" lvl="0" marL="2857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Strong plastic bags (for dirty washing)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7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Medical</a:t>
            </a:r>
            <a:endParaRPr/>
          </a:p>
        </p:txBody>
      </p:sp>
      <p:sp>
        <p:nvSpPr>
          <p:cNvPr id="432" name="Google Shape;432;p37"/>
          <p:cNvSpPr txBox="1"/>
          <p:nvPr>
            <p:ph idx="1" type="body"/>
          </p:nvPr>
        </p:nvSpPr>
        <p:spPr>
          <a:xfrm>
            <a:off x="395288" y="1484313"/>
            <a:ext cx="8120062" cy="522128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PGL are informed of medical information prior to departure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If your child has regular medicine, we will need to take it with us.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You must provide us with enough medicine for the duration of the trip, it must be in date, named, and the requirements for taking it clearly identified. It must have a printed doctor’s label on it.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Most children can control their conditions; in addition, parents should produce clear written guidelines as to what action must be taken.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It is also useful if your child can recognise their own medicine, as the medicine box does get full.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All medicines are to be signed into the medical book on the morning of departure, preferably by a parent.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38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Medicine ~2</a:t>
            </a:r>
            <a:endParaRPr/>
          </a:p>
        </p:txBody>
      </p:sp>
      <p:sp>
        <p:nvSpPr>
          <p:cNvPr id="439" name="Google Shape;439;p38"/>
          <p:cNvSpPr txBox="1"/>
          <p:nvPr>
            <p:ph idx="1" type="body"/>
          </p:nvPr>
        </p:nvSpPr>
        <p:spPr>
          <a:xfrm>
            <a:off x="228600" y="1690688"/>
            <a:ext cx="8686800" cy="49815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Medicines include travel pills</a:t>
            </a:r>
            <a:endParaRPr/>
          </a:p>
          <a:p>
            <a:pPr indent="-228600" lvl="0" marL="228600" rtl="0" algn="l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If there are any medical or personal issues which require special attention please notify the class teachers </a:t>
            </a:r>
            <a:r>
              <a:rPr b="1" lang="en-GB" sz="1800"/>
              <a:t>before</a:t>
            </a:r>
            <a:r>
              <a:rPr lang="en-GB" sz="1800"/>
              <a:t> the departure day.</a:t>
            </a:r>
            <a:endParaRPr/>
          </a:p>
          <a:p>
            <a:pPr indent="-228600" lvl="0" marL="228600" rtl="0" algn="l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Children who need inhalers should keep one with them at all times.</a:t>
            </a:r>
            <a:endParaRPr/>
          </a:p>
          <a:p>
            <a:pPr indent="-228600" lvl="0" marL="228600" rtl="0" algn="l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Forms will be sent home next week for your permission to give Calpol/Nurofen to your child should they require them when we are on the trip. We will therefore take a supply away with us. </a:t>
            </a:r>
            <a:endParaRPr/>
          </a:p>
          <a:p>
            <a:pPr indent="-228600" lvl="0" marL="228600" rtl="0" algn="l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/>
              <a:t>Forms to be returned by </a:t>
            </a:r>
            <a:r>
              <a:rPr b="1" lang="en-GB" sz="1800">
                <a:solidFill>
                  <a:srgbClr val="FF0000"/>
                </a:solidFill>
              </a:rPr>
              <a:t>Friday 3rd May</a:t>
            </a:r>
            <a:endParaRPr>
              <a:solidFill>
                <a:srgbClr val="FF0000"/>
              </a:solidFill>
            </a:endParaRPr>
          </a:p>
          <a:p>
            <a:pPr indent="-1143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39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First Aid</a:t>
            </a:r>
            <a:endParaRPr/>
          </a:p>
        </p:txBody>
      </p:sp>
      <p:sp>
        <p:nvSpPr>
          <p:cNvPr id="446" name="Google Shape;446;p39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Qualified First Aiders are always available at the centre.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First aid kits are taken to activities.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Nearest hospital: The Great Western Hospital in Swindon– 7-minute drive away.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0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Money</a:t>
            </a:r>
            <a:endParaRPr/>
          </a:p>
        </p:txBody>
      </p:sp>
      <p:sp>
        <p:nvSpPr>
          <p:cNvPr id="453" name="Google Shape;453;p40"/>
          <p:cNvSpPr txBox="1"/>
          <p:nvPr>
            <p:ph idx="1" type="body"/>
          </p:nvPr>
        </p:nvSpPr>
        <p:spPr>
          <a:xfrm>
            <a:off x="457200" y="2193925"/>
            <a:ext cx="8229600" cy="23399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Children will have no opportunity to spend any money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They are to bring no money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They may bring a small tuck box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41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Safety</a:t>
            </a:r>
            <a:endParaRPr/>
          </a:p>
        </p:txBody>
      </p:sp>
      <p:sp>
        <p:nvSpPr>
          <p:cNvPr id="460" name="Google Shape;460;p41"/>
          <p:cNvSpPr txBox="1"/>
          <p:nvPr>
            <p:ph idx="1" type="body"/>
          </p:nvPr>
        </p:nvSpPr>
        <p:spPr>
          <a:xfrm>
            <a:off x="628650" y="2800350"/>
            <a:ext cx="7886700" cy="320516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Safety is the priority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Instructors trained to high levels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Learning Outside the Classroom Quality indicator awarded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Staff available all of the time including school staff</a:t>
            </a:r>
            <a:endParaRPr/>
          </a:p>
        </p:txBody>
      </p:sp>
      <p:pic>
        <p:nvPicPr>
          <p:cNvPr id="461" name="Google Shape;461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84168" y="116632"/>
            <a:ext cx="2808312" cy="2058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42"/>
          <p:cNvSpPr txBox="1"/>
          <p:nvPr>
            <p:ph type="title"/>
          </p:nvPr>
        </p:nvSpPr>
        <p:spPr>
          <a:xfrm>
            <a:off x="457200" y="381000"/>
            <a:ext cx="8229600" cy="1031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Safety</a:t>
            </a:r>
            <a:endParaRPr/>
          </a:p>
        </p:txBody>
      </p:sp>
      <p:pic>
        <p:nvPicPr>
          <p:cNvPr descr="DSC00088" id="468" name="Google Shape;468;p4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8" y="1773238"/>
            <a:ext cx="3086100" cy="41148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sp>
        <p:nvSpPr>
          <p:cNvPr id="469" name="Google Shape;469;p42"/>
          <p:cNvSpPr txBox="1"/>
          <p:nvPr/>
        </p:nvSpPr>
        <p:spPr>
          <a:xfrm>
            <a:off x="3722688" y="1230313"/>
            <a:ext cx="4735512" cy="520065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</a:t>
            </a: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All safety equipment is provided by PGL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Children are told how to use the equipment before they start the activity and centre leaders check it is fastened, fits etc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The site is very safe and secure. There is always a member of PGL staff on call overnight</a:t>
            </a:r>
            <a:endParaRPr b="0" i="0" sz="20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3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Communication</a:t>
            </a:r>
            <a:endParaRPr/>
          </a:p>
        </p:txBody>
      </p:sp>
      <p:sp>
        <p:nvSpPr>
          <p:cNvPr id="476" name="Google Shape;476;p43"/>
          <p:cNvSpPr txBox="1"/>
          <p:nvPr>
            <p:ph idx="1" type="body"/>
          </p:nvPr>
        </p:nvSpPr>
        <p:spPr>
          <a:xfrm>
            <a:off x="628650" y="1901825"/>
            <a:ext cx="7886700" cy="34702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It is our school and the centre’s policy not to allow children to phone home during their time away – unless there are exceptional circumstances, agreed in advance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Staff will be in contact with the school everyday – keep an eye on the school website for updates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Children are not allowed to bring mobile phones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44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Groups</a:t>
            </a:r>
            <a:endParaRPr/>
          </a:p>
        </p:txBody>
      </p:sp>
      <p:sp>
        <p:nvSpPr>
          <p:cNvPr id="483" name="Google Shape;483;p44"/>
          <p:cNvSpPr txBox="1"/>
          <p:nvPr/>
        </p:nvSpPr>
        <p:spPr>
          <a:xfrm>
            <a:off x="250825" y="1628775"/>
            <a:ext cx="5400600" cy="372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There will be two separate groupings: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Room groups (Children will be given their room groups on the day of departure but will have had the opportunity to select preferred companions; adults’ rooms positioned alongside children’s rooms)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Activity groups (there will be 5 or  6 of these)</a:t>
            </a:r>
            <a:endParaRPr b="0" i="0" sz="18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descr="DSC00424" id="484" name="Google Shape;484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95963" y="1916113"/>
            <a:ext cx="2754312" cy="36734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5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Food</a:t>
            </a:r>
            <a:endParaRPr/>
          </a:p>
        </p:txBody>
      </p:sp>
      <p:sp>
        <p:nvSpPr>
          <p:cNvPr id="491" name="Google Shape;491;p45"/>
          <p:cNvSpPr txBox="1"/>
          <p:nvPr/>
        </p:nvSpPr>
        <p:spPr>
          <a:xfrm>
            <a:off x="4076700" y="1700213"/>
            <a:ext cx="4084638" cy="822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92" name="Google Shape;492;p45"/>
          <p:cNvSpPr/>
          <p:nvPr/>
        </p:nvSpPr>
        <p:spPr>
          <a:xfrm>
            <a:off x="395288" y="1484313"/>
            <a:ext cx="8748712" cy="304641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All dietary requirements need to be identified before we go, otherwise they may not be catered for.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Sample menu could include: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Breakfast – choice of cereals and hot breakfast items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Lunch – jacket potatoes with choice of fillings and salad bar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Dinner – pasta bolognese/fish cake/cheese, onion and potato pie with new potatoes and peas followed by sponge pudding.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3" name="Google Shape;493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71800" y="4637300"/>
            <a:ext cx="3600400" cy="20252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46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Archery and Tunnel Trail</a:t>
            </a:r>
            <a:endParaRPr/>
          </a:p>
        </p:txBody>
      </p:sp>
      <p:pic>
        <p:nvPicPr>
          <p:cNvPr descr="DSC00032" id="500" name="Google Shape;500;p46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48200" y="2524125"/>
            <a:ext cx="4038600" cy="302895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sp>
        <p:nvSpPr>
          <p:cNvPr id="501" name="Google Shape;501;p46"/>
          <p:cNvSpPr txBox="1"/>
          <p:nvPr/>
        </p:nvSpPr>
        <p:spPr>
          <a:xfrm>
            <a:off x="4752975" y="1557338"/>
            <a:ext cx="184150" cy="641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descr="tunnel trail " id="502" name="Google Shape;502;p4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3850" y="2492375"/>
            <a:ext cx="3671888" cy="31146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47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Climbing and Giant Swing</a:t>
            </a:r>
            <a:endParaRPr/>
          </a:p>
        </p:txBody>
      </p:sp>
      <p:pic>
        <p:nvPicPr>
          <p:cNvPr descr="giant swing " id="509" name="Google Shape;509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32363" y="2349500"/>
            <a:ext cx="3743325" cy="3175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descr="climbing " id="510" name="Google Shape;510;p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9750" y="2276475"/>
            <a:ext cx="3816350" cy="323691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48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Abseiling &amp; Trapeze</a:t>
            </a:r>
            <a:endParaRPr/>
          </a:p>
        </p:txBody>
      </p:sp>
      <p:pic>
        <p:nvPicPr>
          <p:cNvPr descr="DSC01026" id="517" name="Google Shape;517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9750" y="2565400"/>
            <a:ext cx="4103688" cy="30765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descr="trapeze " id="518" name="Google Shape;518;p4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76825" y="2565400"/>
            <a:ext cx="3600450" cy="305276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49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Kayaking and Raft Building</a:t>
            </a:r>
            <a:endParaRPr/>
          </a:p>
        </p:txBody>
      </p:sp>
      <p:pic>
        <p:nvPicPr>
          <p:cNvPr descr="Image result for pgl kayaking" id="525" name="Google Shape;525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4213" y="2592388"/>
            <a:ext cx="3600450" cy="202565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526" name="Google Shape;526;p4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16463" y="2492375"/>
            <a:ext cx="3792537" cy="212566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50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Our activities may include:</a:t>
            </a:r>
            <a:endParaRPr/>
          </a:p>
        </p:txBody>
      </p:sp>
      <p:sp>
        <p:nvSpPr>
          <p:cNvPr id="533" name="Google Shape;533;p50"/>
          <p:cNvSpPr txBox="1"/>
          <p:nvPr>
            <p:ph idx="1" type="body"/>
          </p:nvPr>
        </p:nvSpPr>
        <p:spPr>
          <a:xfrm>
            <a:off x="395288" y="1677988"/>
            <a:ext cx="3662362" cy="477996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Abseiling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Climbing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Archery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Vertical Challenge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Orienteering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Giant Swing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Zip Wire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Kayaking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Raft Building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Aeroball</a:t>
            </a:r>
            <a:endParaRPr/>
          </a:p>
        </p:txBody>
      </p:sp>
      <p:pic>
        <p:nvPicPr>
          <p:cNvPr descr="Jacob's Ladder" id="534" name="Google Shape;534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92688" y="2478088"/>
            <a:ext cx="2963862" cy="2513012"/>
          </a:xfrm>
          <a:prstGeom prst="snipRoundRect">
            <a:avLst>
              <a:gd fmla="val 16667" name="adj1"/>
              <a:gd fmla="val 16667" name="adj2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51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Strictly Year 6</a:t>
            </a:r>
            <a:endParaRPr/>
          </a:p>
        </p:txBody>
      </p:sp>
      <p:sp>
        <p:nvSpPr>
          <p:cNvPr id="540" name="Google Shape;540;p51"/>
          <p:cNvSpPr txBox="1"/>
          <p:nvPr>
            <p:ph idx="1" type="body"/>
          </p:nvPr>
        </p:nvSpPr>
        <p:spPr>
          <a:xfrm>
            <a:off x="900113" y="1878227"/>
            <a:ext cx="6777037" cy="390662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SATs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PGL Residential Visit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Mini Enterprise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Sports Carousel Morning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Transition Workshops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House Captain Celebration Event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Leavers’ Performance</a:t>
            </a:r>
            <a:endParaRPr/>
          </a:p>
          <a:p>
            <a:pPr indent="0" lvl="0" marL="698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2014-10-03T07:47:39Z</dcterms:created>
  <dc:creator>Y6</dc:creator>
</cp:coreProperties>
</file>